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02" r:id="rId3"/>
    <p:sldId id="308" r:id="rId4"/>
    <p:sldId id="309" r:id="rId5"/>
    <p:sldId id="310" r:id="rId6"/>
    <p:sldId id="311" r:id="rId7"/>
    <p:sldId id="303" r:id="rId8"/>
    <p:sldId id="316" r:id="rId9"/>
    <p:sldId id="313" r:id="rId10"/>
    <p:sldId id="304" r:id="rId11"/>
    <p:sldId id="318" r:id="rId12"/>
    <p:sldId id="314" r:id="rId13"/>
    <p:sldId id="315" r:id="rId14"/>
    <p:sldId id="319" r:id="rId15"/>
    <p:sldId id="322" r:id="rId16"/>
    <p:sldId id="323" r:id="rId17"/>
    <p:sldId id="324" r:id="rId18"/>
    <p:sldId id="305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317" r:id="rId33"/>
    <p:sldId id="271" r:id="rId34"/>
    <p:sldId id="272" r:id="rId35"/>
    <p:sldId id="306" r:id="rId36"/>
    <p:sldId id="273" r:id="rId37"/>
    <p:sldId id="274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301" r:id="rId49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2B5"/>
    <a:srgbClr val="A40000"/>
    <a:srgbClr val="10B88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BF186-44C8-448D-B068-51D406339BF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B689-F409-4C60-B0B5-495B1BAFE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27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5E062-0036-408A-9B68-C11AB3D315C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CAEE4-4147-485C-A2EC-9F4ED369A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03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35A-E48E-4253-8BAC-1D1BF2374BD7}" type="datetime1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89E0-5B23-42E1-98D1-5407CC900E5C}" type="datetime1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7E12-90AC-4E4B-A9BD-E66FBD2E2636}" type="datetime1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8BDB-0E23-471B-9CD6-C8DDDA8CD262}" type="datetime1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526D-192E-472D-BA25-6BD5B2B381D3}" type="datetime1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B198-3FCC-4821-BEB7-8DBC3B678908}" type="datetime1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2465-BD3C-45EB-AA01-426E99738BC5}" type="datetime1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CFEE-C9CA-4FCF-BEE1-B541799225AE}" type="datetime1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7E97-1C0E-43FE-BF83-B149912B7706}" type="datetime1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450A-45C6-4179-A0BA-67265CB9EF01}" type="datetime1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EC01-E0DD-45BA-98CF-D93D1685DD96}" type="datetime1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A70E7-AAF8-4F38-90E1-7FD80DF99838}" type="datetime1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69173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rgbClr val="1B22B5"/>
                </a:solidFill>
              </a:rPr>
              <a:t>Лекция </a:t>
            </a:r>
            <a:r>
              <a:rPr lang="ru-RU" b="1" smtClean="0">
                <a:solidFill>
                  <a:srgbClr val="1B22B5"/>
                </a:solidFill>
              </a:rPr>
              <a:t>9.</a:t>
            </a:r>
            <a:r>
              <a:rPr lang="ru-RU" b="1" dirty="0" smtClean="0">
                <a:solidFill>
                  <a:srgbClr val="1B22B5"/>
                </a:solidFill>
              </a:rPr>
              <a:t/>
            </a:r>
            <a:br>
              <a:rPr lang="ru-RU" b="1" dirty="0" smtClean="0">
                <a:solidFill>
                  <a:srgbClr val="1B22B5"/>
                </a:solidFill>
              </a:rPr>
            </a:br>
            <a:r>
              <a:rPr lang="ru-RU" b="1" dirty="0" smtClean="0">
                <a:solidFill>
                  <a:srgbClr val="1B22B5"/>
                </a:solidFill>
              </a:rPr>
              <a:t>Применение </a:t>
            </a:r>
            <a:r>
              <a:rPr lang="ru-RU" b="1" dirty="0">
                <a:solidFill>
                  <a:srgbClr val="1B22B5"/>
                </a:solidFill>
              </a:rPr>
              <a:t>методов </a:t>
            </a:r>
            <a:r>
              <a:rPr lang="ru-RU" b="1" dirty="0" smtClean="0">
                <a:solidFill>
                  <a:srgbClr val="1B22B5"/>
                </a:solidFill>
              </a:rPr>
              <a:t/>
            </a:r>
            <a:br>
              <a:rPr lang="ru-RU" b="1" dirty="0" smtClean="0">
                <a:solidFill>
                  <a:srgbClr val="1B22B5"/>
                </a:solidFill>
              </a:rPr>
            </a:br>
            <a:r>
              <a:rPr lang="ru-RU" b="1" dirty="0" err="1" smtClean="0">
                <a:solidFill>
                  <a:srgbClr val="1B22B5"/>
                </a:solidFill>
              </a:rPr>
              <a:t>in</a:t>
            </a:r>
            <a:r>
              <a:rPr lang="ru-RU" b="1" dirty="0" smtClean="0">
                <a:solidFill>
                  <a:srgbClr val="1B22B5"/>
                </a:solidFill>
              </a:rPr>
              <a:t> </a:t>
            </a:r>
            <a:r>
              <a:rPr lang="ru-RU" b="1" dirty="0" err="1">
                <a:solidFill>
                  <a:srgbClr val="1B22B5"/>
                </a:solidFill>
              </a:rPr>
              <a:t>vitro</a:t>
            </a:r>
            <a:r>
              <a:rPr lang="ru-RU" b="1" dirty="0">
                <a:solidFill>
                  <a:srgbClr val="1B22B5"/>
                </a:solidFill>
              </a:rPr>
              <a:t> в селекции </a:t>
            </a:r>
            <a:r>
              <a:rPr lang="ru-RU" b="1" dirty="0" smtClean="0">
                <a:solidFill>
                  <a:srgbClr val="1B22B5"/>
                </a:solidFill>
              </a:rPr>
              <a:t>растений</a:t>
            </a:r>
            <a:endParaRPr lang="ru-RU" dirty="0">
              <a:solidFill>
                <a:srgbClr val="1B22B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704856" cy="352839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sz="2300" b="1" dirty="0">
                <a:solidFill>
                  <a:srgbClr val="1B22B5"/>
                </a:solidFill>
              </a:rPr>
              <a:t>Использование методов </a:t>
            </a:r>
            <a:r>
              <a:rPr lang="en-US" sz="2300" b="1" dirty="0">
                <a:solidFill>
                  <a:srgbClr val="1B22B5"/>
                </a:solidFill>
              </a:rPr>
              <a:t>in vitro</a:t>
            </a:r>
            <a:r>
              <a:rPr lang="ru-RU" sz="2300" b="1" dirty="0">
                <a:solidFill>
                  <a:srgbClr val="1B22B5"/>
                </a:solidFill>
              </a:rPr>
              <a:t> для размножения гибридов с низкой </a:t>
            </a:r>
            <a:r>
              <a:rPr lang="ru-RU" sz="2300" b="1" dirty="0" smtClean="0">
                <a:solidFill>
                  <a:srgbClr val="1B22B5"/>
                </a:solidFill>
              </a:rPr>
              <a:t>жизнеспособностью.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300" b="1" dirty="0" smtClean="0">
                <a:solidFill>
                  <a:srgbClr val="1B22B5"/>
                </a:solidFill>
              </a:rPr>
              <a:t>Оплодотворение </a:t>
            </a:r>
            <a:r>
              <a:rPr lang="en-US" sz="2300" b="1" dirty="0">
                <a:solidFill>
                  <a:srgbClr val="1B22B5"/>
                </a:solidFill>
              </a:rPr>
              <a:t>in vitro</a:t>
            </a:r>
            <a:r>
              <a:rPr lang="ru-RU" sz="2300" b="1" dirty="0">
                <a:solidFill>
                  <a:srgbClr val="1B22B5"/>
                </a:solidFill>
              </a:rPr>
              <a:t>. </a:t>
            </a:r>
            <a:endParaRPr lang="ru-RU" sz="2300" b="1" dirty="0" smtClean="0">
              <a:solidFill>
                <a:srgbClr val="1B22B5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2300" b="1" dirty="0" smtClean="0">
                <a:solidFill>
                  <a:srgbClr val="1B22B5"/>
                </a:solidFill>
              </a:rPr>
              <a:t>Культура </a:t>
            </a:r>
            <a:r>
              <a:rPr lang="ru-RU" sz="2300" b="1" dirty="0">
                <a:solidFill>
                  <a:srgbClr val="1B22B5"/>
                </a:solidFill>
              </a:rPr>
              <a:t>изолированных семяпочек и зародышей. </a:t>
            </a:r>
            <a:endParaRPr lang="ru-RU" sz="2300" b="1" dirty="0" smtClean="0">
              <a:solidFill>
                <a:srgbClr val="1B22B5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2300" b="1" dirty="0" smtClean="0">
                <a:solidFill>
                  <a:srgbClr val="1B22B5"/>
                </a:solidFill>
              </a:rPr>
              <a:t>Андрогенез</a:t>
            </a:r>
            <a:r>
              <a:rPr lang="ru-RU" sz="2300" b="1" dirty="0">
                <a:solidFill>
                  <a:srgbClr val="1B22B5"/>
                </a:solidFill>
              </a:rPr>
              <a:t>, партеногенез и </a:t>
            </a:r>
            <a:r>
              <a:rPr lang="ru-RU" sz="2300" b="1" dirty="0" smtClean="0">
                <a:solidFill>
                  <a:srgbClr val="1B22B5"/>
                </a:solidFill>
              </a:rPr>
              <a:t>гиногенез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300" b="1" dirty="0">
                <a:solidFill>
                  <a:srgbClr val="1B22B5"/>
                </a:solidFill>
              </a:rPr>
              <a:t>Культура изолированных клеток и тканей в </a:t>
            </a:r>
            <a:r>
              <a:rPr lang="ru-RU" sz="2300" b="1" dirty="0" smtClean="0">
                <a:solidFill>
                  <a:srgbClr val="1B22B5"/>
                </a:solidFill>
              </a:rPr>
              <a:t>селекции.</a:t>
            </a:r>
            <a:endParaRPr lang="ru-RU" sz="2300" b="1" dirty="0">
              <a:solidFill>
                <a:srgbClr val="1B22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0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9036495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1B22B5"/>
                </a:solidFill>
              </a:rPr>
              <a:t>Выращивание зародышей в искусственной питательной среде называется </a:t>
            </a:r>
            <a:r>
              <a:rPr lang="ru-RU" sz="2000" b="1" dirty="0" err="1">
                <a:solidFill>
                  <a:srgbClr val="1B22B5"/>
                </a:solidFill>
              </a:rPr>
              <a:t>эмбриокультурой</a:t>
            </a:r>
            <a:r>
              <a:rPr lang="ru-RU" sz="2000" dirty="0">
                <a:solidFill>
                  <a:srgbClr val="1B22B5"/>
                </a:solidFill>
              </a:rPr>
              <a:t>. </a:t>
            </a:r>
            <a:endParaRPr lang="ru-RU" sz="2000" dirty="0" smtClean="0">
              <a:solidFill>
                <a:srgbClr val="1B22B5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1B22B5"/>
                </a:solidFill>
              </a:rPr>
              <a:t>Среда </a:t>
            </a:r>
            <a:r>
              <a:rPr lang="ru-RU" sz="2000" dirty="0">
                <a:solidFill>
                  <a:srgbClr val="1B22B5"/>
                </a:solidFill>
              </a:rPr>
              <a:t>для выращивания зрелого зародыша может быть простой, без добавок физиологически активных веществ (например, среда Уайта) или любая другая, содержащая минеральные соли и сахарозу. </a:t>
            </a:r>
            <a:endParaRPr lang="ru-RU" sz="2000" dirty="0" smtClean="0">
              <a:solidFill>
                <a:srgbClr val="1B22B5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1B22B5"/>
                </a:solidFill>
              </a:rPr>
              <a:t>При </a:t>
            </a:r>
            <a:r>
              <a:rPr lang="ru-RU" sz="2000" dirty="0">
                <a:solidFill>
                  <a:srgbClr val="1B22B5"/>
                </a:solidFill>
              </a:rPr>
              <a:t>более отдаленных скрещиваниях нарушения в развитии зародыша могут наблюдаться уже на ранних этапах, что выражается в отсутствии дифференцировки, замедленном росте. В этом случае культура зародыша состоит из двух этапов — эмбрионального роста зародыша, во время которого продолжается его дифференцировка, и прорастания подросшего зародыша. Для первого этапа требуется более сложная по составу среда </a:t>
            </a:r>
            <a:r>
              <a:rPr lang="ru-RU" sz="2000" dirty="0" smtClean="0">
                <a:solidFill>
                  <a:srgbClr val="1B22B5"/>
                </a:solidFill>
              </a:rPr>
              <a:t> с </a:t>
            </a:r>
            <a:r>
              <a:rPr lang="ru-RU" sz="2000" dirty="0">
                <a:solidFill>
                  <a:srgbClr val="1B22B5"/>
                </a:solidFill>
              </a:rPr>
              <a:t>повышенным содержанием сахарозы, с добавками различных аминокислот, витаминов и гормонов.</a:t>
            </a:r>
          </a:p>
          <a:p>
            <a:pPr marL="0" indent="0">
              <a:buNone/>
            </a:pPr>
            <a:r>
              <a:rPr lang="ru-RU" sz="1600" i="1" dirty="0">
                <a:solidFill>
                  <a:srgbClr val="C00000"/>
                </a:solidFill>
              </a:rPr>
              <a:t>Применение </a:t>
            </a:r>
            <a:r>
              <a:rPr lang="ru-RU" sz="1600" i="1" dirty="0" err="1">
                <a:solidFill>
                  <a:srgbClr val="C00000"/>
                </a:solidFill>
              </a:rPr>
              <a:t>эмбриокультуры</a:t>
            </a:r>
            <a:r>
              <a:rPr lang="ru-RU" sz="1600" i="1" dirty="0">
                <a:solidFill>
                  <a:srgbClr val="C00000"/>
                </a:solidFill>
              </a:rPr>
              <a:t> в селекции приобретает в последнее время большое значение для получения отдаленных гибридов зерновых, злаковых и других сельскохозяйственных культур. Показана возможность увеличения выхода пшенично-ржаных гибридов путем </a:t>
            </a:r>
            <a:r>
              <a:rPr lang="ru-RU" sz="1600" i="1" dirty="0" err="1">
                <a:solidFill>
                  <a:srgbClr val="C00000"/>
                </a:solidFill>
              </a:rPr>
              <a:t>доращивания</a:t>
            </a:r>
            <a:r>
              <a:rPr lang="ru-RU" sz="1600" i="1" dirty="0">
                <a:solidFill>
                  <a:srgbClr val="C00000"/>
                </a:solidFill>
              </a:rPr>
              <a:t> незрелых зародышей, а также использования </a:t>
            </a:r>
            <a:r>
              <a:rPr lang="ru-RU" sz="1600" i="1" dirty="0" err="1">
                <a:solidFill>
                  <a:srgbClr val="C00000"/>
                </a:solidFill>
              </a:rPr>
              <a:t>эмбриокультуры</a:t>
            </a:r>
            <a:r>
              <a:rPr lang="ru-RU" sz="1600" i="1" dirty="0">
                <a:solidFill>
                  <a:srgbClr val="C00000"/>
                </a:solidFill>
              </a:rPr>
              <a:t> для преодоления </a:t>
            </a:r>
            <a:r>
              <a:rPr lang="ru-RU" sz="1600" i="1" dirty="0" err="1">
                <a:solidFill>
                  <a:srgbClr val="C00000"/>
                </a:solidFill>
              </a:rPr>
              <a:t>постгамной</a:t>
            </a:r>
            <a:r>
              <a:rPr lang="ru-RU" sz="1600" i="1" dirty="0">
                <a:solidFill>
                  <a:srgbClr val="C00000"/>
                </a:solidFill>
              </a:rPr>
              <a:t> несовместимости при гибридизации пшеницы с </a:t>
            </a:r>
            <a:r>
              <a:rPr lang="ru-RU" sz="1600" i="1" dirty="0" err="1">
                <a:solidFill>
                  <a:srgbClr val="C00000"/>
                </a:solidFill>
              </a:rPr>
              <a:t>колосняком</a:t>
            </a:r>
            <a:r>
              <a:rPr lang="ru-RU" sz="1600" i="1" dirty="0" smtClean="0">
                <a:solidFill>
                  <a:srgbClr val="C00000"/>
                </a:solidFill>
              </a:rPr>
              <a:t>.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8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997"/>
            <a:ext cx="4431454" cy="557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115616" y="5877272"/>
            <a:ext cx="443145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0033CC"/>
                </a:solidFill>
              </a:rPr>
              <a:t>Проросток пшеницы из соматического </a:t>
            </a:r>
            <a:r>
              <a:rPr lang="ru-RU" dirty="0" err="1">
                <a:solidFill>
                  <a:srgbClr val="0033CC"/>
                </a:solidFill>
              </a:rPr>
              <a:t>эмбриоида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0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400" dirty="0" smtClean="0">
                <a:solidFill>
                  <a:srgbClr val="1B22B5"/>
                </a:solidFill>
              </a:rPr>
              <a:t>Метод </a:t>
            </a:r>
            <a:r>
              <a:rPr lang="ru-RU" sz="3400" dirty="0" err="1">
                <a:solidFill>
                  <a:srgbClr val="1B22B5"/>
                </a:solidFill>
              </a:rPr>
              <a:t>эмбриокультуры</a:t>
            </a:r>
            <a:r>
              <a:rPr lang="ru-RU" sz="3400" dirty="0">
                <a:solidFill>
                  <a:srgbClr val="1B22B5"/>
                </a:solidFill>
              </a:rPr>
              <a:t> находит все более широкое применение в межвидовой гибридизации овощных растений. </a:t>
            </a:r>
            <a:r>
              <a:rPr lang="ru-RU" sz="2400" i="1" dirty="0">
                <a:solidFill>
                  <a:srgbClr val="C00000"/>
                </a:solidFill>
              </a:rPr>
              <a:t>Для лука разработаны приемы выращивания </a:t>
            </a:r>
            <a:r>
              <a:rPr lang="ru-RU" sz="2400" i="1" dirty="0" err="1">
                <a:solidFill>
                  <a:srgbClr val="C00000"/>
                </a:solidFill>
              </a:rPr>
              <a:t>in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400" i="1" dirty="0" err="1">
                <a:solidFill>
                  <a:srgbClr val="C00000"/>
                </a:solidFill>
              </a:rPr>
              <a:t>vitro</a:t>
            </a:r>
            <a:r>
              <a:rPr lang="ru-RU" sz="2400" i="1" dirty="0">
                <a:solidFill>
                  <a:srgbClr val="C00000"/>
                </a:solidFill>
              </a:rPr>
              <a:t> абортивных зародышей от гибридных семян с разных этапов эмбриогенеза, выращивание зародышей от частично фертильных межвидовых гибридов. Культура изолированных зародышей используется в селекции томатов и других овощных растений.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C00000"/>
                </a:solidFill>
              </a:rPr>
              <a:t>Исследована гормональная регуляция роста и развития зародышей томата </a:t>
            </a:r>
            <a:r>
              <a:rPr lang="ru-RU" sz="2400" i="1" dirty="0" err="1">
                <a:solidFill>
                  <a:srgbClr val="C00000"/>
                </a:solidFill>
              </a:rPr>
              <a:t>in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400" i="1" dirty="0" err="1">
                <a:solidFill>
                  <a:srgbClr val="C00000"/>
                </a:solidFill>
              </a:rPr>
              <a:t>vitro</a:t>
            </a:r>
            <a:r>
              <a:rPr lang="ru-RU" sz="2400" i="1" dirty="0">
                <a:solidFill>
                  <a:srgbClr val="C00000"/>
                </a:solidFill>
              </a:rPr>
              <a:t> . Обсуждается возможность применения </a:t>
            </a:r>
            <a:r>
              <a:rPr lang="ru-RU" sz="2400" i="1" dirty="0" err="1">
                <a:solidFill>
                  <a:srgbClr val="C00000"/>
                </a:solidFill>
              </a:rPr>
              <a:t>эмбриокультуры</a:t>
            </a:r>
            <a:r>
              <a:rPr lang="ru-RU" sz="2400" i="1" dirty="0">
                <a:solidFill>
                  <a:srgbClr val="C00000"/>
                </a:solidFill>
              </a:rPr>
              <a:t> для получения отдаленных гибридов подсолнечника, изучаются факторы, контролирующие рост и развитие </a:t>
            </a:r>
            <a:r>
              <a:rPr lang="ru-RU" sz="2400" i="1" dirty="0" err="1">
                <a:solidFill>
                  <a:srgbClr val="C00000"/>
                </a:solidFill>
              </a:rPr>
              <a:t>in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400" i="1" dirty="0" err="1">
                <a:solidFill>
                  <a:srgbClr val="C00000"/>
                </a:solidFill>
              </a:rPr>
              <a:t>vitro</a:t>
            </a:r>
            <a:r>
              <a:rPr lang="ru-RU" sz="2400" i="1" dirty="0">
                <a:solidFill>
                  <a:srgbClr val="C00000"/>
                </a:solidFill>
              </a:rPr>
              <a:t> зародышей подсолнечника, выделенных в разные сроки после опыления</a:t>
            </a:r>
            <a:r>
              <a:rPr lang="ru-RU" sz="2400" i="1" dirty="0" smtClean="0">
                <a:solidFill>
                  <a:srgbClr val="C00000"/>
                </a:solidFill>
              </a:rPr>
              <a:t>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4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1B22B5"/>
                </a:solidFill>
              </a:rPr>
              <a:t>Культура </a:t>
            </a:r>
            <a:r>
              <a:rPr lang="ru-RU" dirty="0">
                <a:solidFill>
                  <a:srgbClr val="1B22B5"/>
                </a:solidFill>
              </a:rPr>
              <a:t>изолированных зародышей как вспомогательный метод при отдаленной гибридизации применяется не только для преодоления </a:t>
            </a:r>
            <a:r>
              <a:rPr lang="ru-RU" dirty="0" err="1">
                <a:solidFill>
                  <a:srgbClr val="1B22B5"/>
                </a:solidFill>
              </a:rPr>
              <a:t>постгамной</a:t>
            </a:r>
            <a:r>
              <a:rPr lang="ru-RU" dirty="0">
                <a:solidFill>
                  <a:srgbClr val="1B22B5"/>
                </a:solidFill>
              </a:rPr>
              <a:t> несовместимости, но также с целью микроразмножения ценных гибридов. В этом случае </a:t>
            </a:r>
            <a:r>
              <a:rPr lang="ru-RU" dirty="0" err="1">
                <a:solidFill>
                  <a:srgbClr val="1B22B5"/>
                </a:solidFill>
              </a:rPr>
              <a:t>микроразмножение</a:t>
            </a:r>
            <a:r>
              <a:rPr lang="ru-RU" dirty="0">
                <a:solidFill>
                  <a:srgbClr val="1B22B5"/>
                </a:solidFill>
              </a:rPr>
              <a:t> идет путем </a:t>
            </a:r>
            <a:r>
              <a:rPr lang="ru-RU" dirty="0" err="1">
                <a:solidFill>
                  <a:srgbClr val="1B22B5"/>
                </a:solidFill>
              </a:rPr>
              <a:t>каллусогенеза</a:t>
            </a:r>
            <a:r>
              <a:rPr lang="ru-RU" dirty="0">
                <a:solidFill>
                  <a:srgbClr val="1B22B5"/>
                </a:solidFill>
              </a:rPr>
              <a:t>, индукции морфогенеза и получения растений-</a:t>
            </a:r>
            <a:r>
              <a:rPr lang="ru-RU" dirty="0" err="1">
                <a:solidFill>
                  <a:srgbClr val="1B22B5"/>
                </a:solidFill>
              </a:rPr>
              <a:t>регенерантов</a:t>
            </a:r>
            <a:r>
              <a:rPr lang="ru-RU" dirty="0">
                <a:solidFill>
                  <a:srgbClr val="1B22B5"/>
                </a:solidFill>
              </a:rPr>
              <a:t> из </a:t>
            </a:r>
            <a:r>
              <a:rPr lang="ru-RU" dirty="0" err="1">
                <a:solidFill>
                  <a:srgbClr val="1B22B5"/>
                </a:solidFill>
              </a:rPr>
              <a:t>каллусной</a:t>
            </a:r>
            <a:r>
              <a:rPr lang="ru-RU" dirty="0">
                <a:solidFill>
                  <a:srgbClr val="1B22B5"/>
                </a:solidFill>
              </a:rPr>
              <a:t> ткани. Техника клонирования незрелых зародышей позволяет размножать ценные генотипы растений на ранних стадиях жизненного цикла. Еще одна возможность применения культуры зародышей — использование ее в клеточной селекции</a:t>
            </a:r>
            <a:r>
              <a:rPr lang="ru-RU" dirty="0" smtClean="0">
                <a:solidFill>
                  <a:srgbClr val="1B22B5"/>
                </a:solidFill>
              </a:rPr>
              <a:t>.</a:t>
            </a:r>
            <a:endParaRPr lang="ru-RU" dirty="0">
              <a:solidFill>
                <a:srgbClr val="1B22B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143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1B22B5"/>
                </a:solidFill>
              </a:rPr>
              <a:t>Практические </a:t>
            </a:r>
            <a:r>
              <a:rPr lang="ru-RU" dirty="0">
                <a:solidFill>
                  <a:srgbClr val="1B22B5"/>
                </a:solidFill>
              </a:rPr>
              <a:t>аспекты использования метода </a:t>
            </a:r>
            <a:r>
              <a:rPr lang="ru-RU" dirty="0" err="1">
                <a:solidFill>
                  <a:srgbClr val="1B22B5"/>
                </a:solidFill>
              </a:rPr>
              <a:t>эмбриокультуры</a:t>
            </a:r>
            <a:r>
              <a:rPr lang="ru-RU" dirty="0">
                <a:solidFill>
                  <a:srgbClr val="1B22B5"/>
                </a:solidFill>
              </a:rPr>
              <a:t> заключаются в следующем:</a:t>
            </a:r>
          </a:p>
          <a:p>
            <a:pPr lvl="0"/>
            <a:r>
              <a:rPr lang="ru-RU" dirty="0">
                <a:solidFill>
                  <a:srgbClr val="1B22B5"/>
                </a:solidFill>
              </a:rPr>
              <a:t>возможности получения межвидовых и межродовых гибридов;</a:t>
            </a:r>
          </a:p>
          <a:p>
            <a:pPr lvl="0"/>
            <a:r>
              <a:rPr lang="ru-RU" dirty="0">
                <a:solidFill>
                  <a:srgbClr val="1B22B5"/>
                </a:solidFill>
              </a:rPr>
              <a:t>сохранении важного для селекции материала путем культивирования </a:t>
            </a:r>
            <a:r>
              <a:rPr lang="ru-RU" dirty="0" err="1">
                <a:solidFill>
                  <a:srgbClr val="1B22B5"/>
                </a:solidFill>
              </a:rPr>
              <a:t>in</a:t>
            </a:r>
            <a:r>
              <a:rPr lang="ru-RU" dirty="0">
                <a:solidFill>
                  <a:srgbClr val="1B22B5"/>
                </a:solidFill>
              </a:rPr>
              <a:t> </a:t>
            </a:r>
            <a:r>
              <a:rPr lang="ru-RU" dirty="0" err="1">
                <a:solidFill>
                  <a:srgbClr val="1B22B5"/>
                </a:solidFill>
              </a:rPr>
              <a:t>vitro</a:t>
            </a:r>
            <a:r>
              <a:rPr lang="ru-RU" dirty="0">
                <a:solidFill>
                  <a:srgbClr val="1B22B5"/>
                </a:solidFill>
              </a:rPr>
              <a:t> изолированных семяпочек и потерявших всхожесть семян;</a:t>
            </a:r>
          </a:p>
          <a:p>
            <a:pPr lvl="0"/>
            <a:r>
              <a:rPr lang="ru-RU" dirty="0">
                <a:solidFill>
                  <a:srgbClr val="1B22B5"/>
                </a:solidFill>
              </a:rPr>
              <a:t>сокращении длительного селекционного процесса путем ускорения </a:t>
            </a:r>
            <a:r>
              <a:rPr lang="ru-RU" dirty="0" err="1">
                <a:solidFill>
                  <a:srgbClr val="1B22B5"/>
                </a:solidFill>
              </a:rPr>
              <a:t>in</a:t>
            </a:r>
            <a:r>
              <a:rPr lang="ru-RU" dirty="0">
                <a:solidFill>
                  <a:srgbClr val="1B22B5"/>
                </a:solidFill>
              </a:rPr>
              <a:t> </a:t>
            </a:r>
            <a:r>
              <a:rPr lang="ru-RU" dirty="0" err="1">
                <a:solidFill>
                  <a:srgbClr val="1B22B5"/>
                </a:solidFill>
              </a:rPr>
              <a:t>vitro</a:t>
            </a:r>
            <a:r>
              <a:rPr lang="ru-RU" dirty="0">
                <a:solidFill>
                  <a:srgbClr val="1B22B5"/>
                </a:solidFill>
              </a:rPr>
              <a:t> прохождения жизненного цикла растения;</a:t>
            </a:r>
          </a:p>
          <a:p>
            <a:pPr lvl="0"/>
            <a:r>
              <a:rPr lang="ru-RU" dirty="0">
                <a:solidFill>
                  <a:srgbClr val="1B22B5"/>
                </a:solidFill>
              </a:rPr>
              <a:t>получении из гибридной </a:t>
            </a:r>
            <a:r>
              <a:rPr lang="ru-RU" dirty="0" err="1">
                <a:solidFill>
                  <a:srgbClr val="1B22B5"/>
                </a:solidFill>
              </a:rPr>
              <a:t>каллусной</a:t>
            </a:r>
            <a:r>
              <a:rPr lang="ru-RU" dirty="0">
                <a:solidFill>
                  <a:srgbClr val="1B22B5"/>
                </a:solidFill>
              </a:rPr>
              <a:t> ткани </a:t>
            </a:r>
            <a:r>
              <a:rPr lang="ru-RU" dirty="0" err="1">
                <a:solidFill>
                  <a:srgbClr val="1B22B5"/>
                </a:solidFill>
              </a:rPr>
              <a:t>сомаклональных</a:t>
            </a:r>
            <a:r>
              <a:rPr lang="ru-RU" dirty="0">
                <a:solidFill>
                  <a:srgbClr val="1B22B5"/>
                </a:solidFill>
              </a:rPr>
              <a:t> вариантов.</a:t>
            </a:r>
          </a:p>
          <a:p>
            <a:endParaRPr lang="ru-RU" dirty="0">
              <a:solidFill>
                <a:srgbClr val="1B22B5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41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-27384"/>
            <a:ext cx="9108504" cy="936104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A40000"/>
                </a:solidFill>
              </a:rPr>
              <a:t>Получение </a:t>
            </a:r>
            <a:r>
              <a:rPr lang="ru-RU" sz="3200" b="1" i="1" dirty="0" err="1">
                <a:solidFill>
                  <a:srgbClr val="A40000"/>
                </a:solidFill>
              </a:rPr>
              <a:t>сомаклональных</a:t>
            </a:r>
            <a:r>
              <a:rPr lang="ru-RU" sz="3200" b="1" i="1" dirty="0">
                <a:solidFill>
                  <a:srgbClr val="A40000"/>
                </a:solidFill>
              </a:rPr>
              <a:t> вариантов</a:t>
            </a:r>
            <a:endParaRPr lang="ru-RU" sz="3200" dirty="0">
              <a:solidFill>
                <a:srgbClr val="A4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9"/>
            <a:ext cx="8784976" cy="3960440"/>
          </a:xfrm>
        </p:spPr>
        <p:txBody>
          <a:bodyPr>
            <a:normAutofit fontScale="92500"/>
          </a:bodyPr>
          <a:lstStyle/>
          <a:p>
            <a:pPr marL="0" indent="361950">
              <a:buNone/>
            </a:pPr>
            <a:r>
              <a:rPr lang="ru-RU" dirty="0">
                <a:solidFill>
                  <a:srgbClr val="1B22B5"/>
                </a:solidFill>
              </a:rPr>
              <a:t>С разработкой техники получения растений–</a:t>
            </a:r>
            <a:r>
              <a:rPr lang="ru-RU" dirty="0" err="1">
                <a:solidFill>
                  <a:srgbClr val="1B22B5"/>
                </a:solidFill>
              </a:rPr>
              <a:t>регенерантов</a:t>
            </a:r>
            <a:r>
              <a:rPr lang="ru-RU" dirty="0">
                <a:solidFill>
                  <a:srgbClr val="1B22B5"/>
                </a:solidFill>
              </a:rPr>
              <a:t> из </a:t>
            </a:r>
            <a:r>
              <a:rPr lang="ru-RU" dirty="0" err="1">
                <a:solidFill>
                  <a:srgbClr val="1B22B5"/>
                </a:solidFill>
              </a:rPr>
              <a:t>каллусной</a:t>
            </a:r>
            <a:r>
              <a:rPr lang="ru-RU" dirty="0">
                <a:solidFill>
                  <a:srgbClr val="1B22B5"/>
                </a:solidFill>
              </a:rPr>
              <a:t> ткани появилась возможность получать новые формы растений, отличающихся как по фенотипическим, так и по генетическим признакам от исходных растений. Полученные таким образом растения–</a:t>
            </a:r>
            <a:r>
              <a:rPr lang="ru-RU" dirty="0" err="1">
                <a:solidFill>
                  <a:srgbClr val="1B22B5"/>
                </a:solidFill>
              </a:rPr>
              <a:t>регенеранты</a:t>
            </a:r>
            <a:r>
              <a:rPr lang="ru-RU" dirty="0">
                <a:solidFill>
                  <a:srgbClr val="1B22B5"/>
                </a:solidFill>
              </a:rPr>
              <a:t> назвали </a:t>
            </a:r>
            <a:r>
              <a:rPr lang="ru-RU" u="sng" dirty="0" err="1">
                <a:solidFill>
                  <a:srgbClr val="1B22B5"/>
                </a:solidFill>
              </a:rPr>
              <a:t>сомаклональными</a:t>
            </a:r>
            <a:r>
              <a:rPr lang="ru-RU" u="sng" dirty="0">
                <a:solidFill>
                  <a:srgbClr val="1B22B5"/>
                </a:solidFill>
              </a:rPr>
              <a:t> вариантами</a:t>
            </a:r>
            <a:r>
              <a:rPr lang="ru-RU" u="sng" dirty="0" smtClean="0">
                <a:solidFill>
                  <a:srgbClr val="1B22B5"/>
                </a:solidFill>
              </a:rPr>
              <a:t>.</a:t>
            </a:r>
            <a:endParaRPr lang="ru-RU" u="sng" dirty="0">
              <a:solidFill>
                <a:srgbClr val="1B22B5"/>
              </a:solidFill>
            </a:endParaRPr>
          </a:p>
        </p:txBody>
      </p:sp>
      <p:pic>
        <p:nvPicPr>
          <p:cNvPr id="4" name="Picture 7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206" y="4752528"/>
            <a:ext cx="6684298" cy="2132856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3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2" y="144016"/>
            <a:ext cx="9138667" cy="3645024"/>
          </a:xfrm>
        </p:spPr>
        <p:txBody>
          <a:bodyPr>
            <a:normAutofit/>
          </a:bodyPr>
          <a:lstStyle/>
          <a:p>
            <a:pPr marL="0" indent="447675">
              <a:buNone/>
            </a:pPr>
            <a:r>
              <a:rPr lang="ru-RU" dirty="0" err="1">
                <a:solidFill>
                  <a:srgbClr val="1B22B5"/>
                </a:solidFill>
              </a:rPr>
              <a:t>Сомаклональную</a:t>
            </a:r>
            <a:r>
              <a:rPr lang="ru-RU" dirty="0">
                <a:solidFill>
                  <a:srgbClr val="1B22B5"/>
                </a:solidFill>
              </a:rPr>
              <a:t> изменчивость стали рассматривать как источник генетического разнообразия в создании новых форм растений. </a:t>
            </a:r>
            <a:endParaRPr lang="ru-RU" dirty="0" smtClean="0">
              <a:solidFill>
                <a:srgbClr val="1B22B5"/>
              </a:solidFill>
            </a:endParaRPr>
          </a:p>
          <a:p>
            <a:pPr marL="0" indent="447675">
              <a:buNone/>
            </a:pPr>
            <a:r>
              <a:rPr lang="ru-RU" sz="2800" i="1" dirty="0" smtClean="0">
                <a:solidFill>
                  <a:srgbClr val="1B22B5"/>
                </a:solidFill>
              </a:rPr>
              <a:t>В </a:t>
            </a:r>
            <a:r>
              <a:rPr lang="ru-RU" sz="2800" i="1" dirty="0">
                <a:solidFill>
                  <a:srgbClr val="1B22B5"/>
                </a:solidFill>
              </a:rPr>
              <a:t>настоящее время получены </a:t>
            </a:r>
            <a:r>
              <a:rPr lang="ru-RU" sz="2800" i="1" dirty="0" err="1">
                <a:solidFill>
                  <a:srgbClr val="1B22B5"/>
                </a:solidFill>
              </a:rPr>
              <a:t>сомаклональные</a:t>
            </a:r>
            <a:r>
              <a:rPr lang="ru-RU" sz="2800" i="1" dirty="0">
                <a:solidFill>
                  <a:srgbClr val="1B22B5"/>
                </a:solidFill>
              </a:rPr>
              <a:t> варианты риса, пшеницы, кукурузы, люцерны, картофеля, льна, табака и других растений</a:t>
            </a:r>
            <a:r>
              <a:rPr lang="ru-RU" sz="2800" i="1" dirty="0" smtClean="0">
                <a:solidFill>
                  <a:srgbClr val="1B22B5"/>
                </a:solidFill>
              </a:rPr>
              <a:t>.</a:t>
            </a:r>
            <a:endParaRPr lang="ru-RU" sz="2800" i="1" dirty="0">
              <a:solidFill>
                <a:srgbClr val="1B22B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65120"/>
            <a:ext cx="4960615" cy="363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373216"/>
            <a:ext cx="4045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Изменение </a:t>
            </a:r>
            <a:r>
              <a:rPr lang="ru-RU" b="1" i="1" dirty="0">
                <a:solidFill>
                  <a:srgbClr val="002060"/>
                </a:solidFill>
              </a:rPr>
              <a:t>формы листьев у </a:t>
            </a:r>
            <a:r>
              <a:rPr lang="ru-RU" b="1" i="1" dirty="0" err="1">
                <a:solidFill>
                  <a:srgbClr val="002060"/>
                </a:solidFill>
              </a:rPr>
              <a:t>сомаклональных</a:t>
            </a:r>
            <a:r>
              <a:rPr lang="ru-RU" b="1" i="1" dirty="0">
                <a:solidFill>
                  <a:srgbClr val="002060"/>
                </a:solidFill>
              </a:rPr>
              <a:t> вариантов картофеля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92500" lnSpcReduction="10000"/>
          </a:bodyPr>
          <a:lstStyle/>
          <a:p>
            <a:pPr marL="0" indent="447675">
              <a:buNone/>
            </a:pPr>
            <a:r>
              <a:rPr lang="ru-RU" dirty="0">
                <a:solidFill>
                  <a:srgbClr val="1B22B5"/>
                </a:solidFill>
              </a:rPr>
              <a:t>Частота возникновения </a:t>
            </a:r>
            <a:r>
              <a:rPr lang="ru-RU" dirty="0" err="1">
                <a:solidFill>
                  <a:srgbClr val="1B22B5"/>
                </a:solidFill>
              </a:rPr>
              <a:t>сомаклональных</a:t>
            </a:r>
            <a:r>
              <a:rPr lang="ru-RU" dirty="0">
                <a:solidFill>
                  <a:srgbClr val="1B22B5"/>
                </a:solidFill>
              </a:rPr>
              <a:t> вариантов зависит </a:t>
            </a:r>
            <a:r>
              <a:rPr lang="ru-RU" dirty="0" smtClean="0">
                <a:solidFill>
                  <a:srgbClr val="1B22B5"/>
                </a:solidFill>
              </a:rPr>
              <a:t>от: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A40000"/>
                </a:solidFill>
              </a:rPr>
              <a:t>генетической </a:t>
            </a:r>
            <a:r>
              <a:rPr lang="ru-RU" dirty="0">
                <a:solidFill>
                  <a:srgbClr val="A40000"/>
                </a:solidFill>
              </a:rPr>
              <a:t>гетерогенности соматических клеток исходного </a:t>
            </a:r>
            <a:r>
              <a:rPr lang="ru-RU" dirty="0" err="1">
                <a:solidFill>
                  <a:srgbClr val="A40000"/>
                </a:solidFill>
              </a:rPr>
              <a:t>экспланта</a:t>
            </a:r>
            <a:r>
              <a:rPr lang="ru-RU" dirty="0">
                <a:solidFill>
                  <a:srgbClr val="A40000"/>
                </a:solidFill>
              </a:rPr>
              <a:t>,  </a:t>
            </a:r>
            <a:endParaRPr lang="ru-RU" dirty="0" smtClean="0">
              <a:solidFill>
                <a:srgbClr val="A40000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1B22B5"/>
                </a:solidFill>
              </a:rPr>
              <a:t>условий </a:t>
            </a:r>
            <a:r>
              <a:rPr lang="ru-RU" dirty="0">
                <a:solidFill>
                  <a:srgbClr val="1B22B5"/>
                </a:solidFill>
              </a:rPr>
              <a:t>культивирования </a:t>
            </a:r>
            <a:r>
              <a:rPr lang="ru-RU" dirty="0" err="1">
                <a:solidFill>
                  <a:srgbClr val="1B22B5"/>
                </a:solidFill>
              </a:rPr>
              <a:t>in</a:t>
            </a:r>
            <a:r>
              <a:rPr lang="ru-RU" dirty="0">
                <a:solidFill>
                  <a:srgbClr val="1B22B5"/>
                </a:solidFill>
              </a:rPr>
              <a:t> </a:t>
            </a:r>
            <a:r>
              <a:rPr lang="ru-RU" dirty="0" err="1">
                <a:solidFill>
                  <a:srgbClr val="1B22B5"/>
                </a:solidFill>
              </a:rPr>
              <a:t>vitro</a:t>
            </a:r>
            <a:r>
              <a:rPr lang="ru-RU" dirty="0">
                <a:solidFill>
                  <a:srgbClr val="1B22B5"/>
                </a:solidFill>
              </a:rPr>
              <a:t>, прежде всего состава питательной  среды и уровня концентрации солей и регуляторов роста растения, </a:t>
            </a:r>
            <a:endParaRPr lang="ru-RU" dirty="0" smtClean="0">
              <a:solidFill>
                <a:srgbClr val="1B22B5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A40000"/>
                </a:solidFill>
              </a:rPr>
              <a:t>типа </a:t>
            </a:r>
            <a:r>
              <a:rPr lang="ru-RU" dirty="0">
                <a:solidFill>
                  <a:srgbClr val="A40000"/>
                </a:solidFill>
              </a:rPr>
              <a:t>морфогенеза – соматического эмбриогенеза или органогенеза. </a:t>
            </a:r>
            <a:r>
              <a:rPr lang="ru-RU" sz="2600" i="1" dirty="0">
                <a:solidFill>
                  <a:srgbClr val="1B22B5"/>
                </a:solidFill>
              </a:rPr>
              <a:t>При соматическом эмбриогенезе время прохождения  цикла клетка – растение значительно короче, чем при органогенезе, поэтому степень сходства получаемого материала и исходного родительского генотипа может быть значительно выше.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B22B5"/>
                </a:solidFill>
              </a:rPr>
              <a:t>4. Андрогенез</a:t>
            </a:r>
            <a:r>
              <a:rPr lang="ru-RU" dirty="0">
                <a:solidFill>
                  <a:srgbClr val="1B22B5"/>
                </a:solidFill>
              </a:rPr>
              <a:t>, гиногенез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1B22B5"/>
                </a:solidFill>
              </a:rPr>
              <a:t>и партеногенез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1B22B5"/>
                </a:solidFill>
              </a:rPr>
              <a:t>При культивировании </a:t>
            </a:r>
            <a:r>
              <a:rPr lang="ru-RU" dirty="0" err="1">
                <a:solidFill>
                  <a:srgbClr val="1B22B5"/>
                </a:solidFill>
              </a:rPr>
              <a:t>in</a:t>
            </a:r>
            <a:r>
              <a:rPr lang="ru-RU" dirty="0">
                <a:solidFill>
                  <a:srgbClr val="1B22B5"/>
                </a:solidFill>
              </a:rPr>
              <a:t> </a:t>
            </a:r>
            <a:r>
              <a:rPr lang="ru-RU" dirty="0" err="1">
                <a:solidFill>
                  <a:srgbClr val="1B22B5"/>
                </a:solidFill>
              </a:rPr>
              <a:t>vitro</a:t>
            </a:r>
            <a:r>
              <a:rPr lang="ru-RU" dirty="0">
                <a:solidFill>
                  <a:srgbClr val="1B22B5"/>
                </a:solidFill>
              </a:rPr>
              <a:t> пыльников или микроспор, а также незрелых семяпочек возможно получение </a:t>
            </a:r>
            <a:r>
              <a:rPr lang="ru-RU" u="sng" dirty="0">
                <a:solidFill>
                  <a:srgbClr val="1B22B5"/>
                </a:solidFill>
              </a:rPr>
              <a:t>гаплоидных растений. </a:t>
            </a:r>
            <a:endParaRPr lang="ru-RU" dirty="0">
              <a:solidFill>
                <a:srgbClr val="1B22B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135720"/>
            <a:ext cx="8604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Гаплоидные </a:t>
            </a:r>
            <a:r>
              <a:rPr lang="ru-RU" sz="2400" i="1" dirty="0">
                <a:solidFill>
                  <a:srgbClr val="C00000"/>
                </a:solidFill>
              </a:rPr>
              <a:t>растения (греч. </a:t>
            </a:r>
            <a:r>
              <a:rPr lang="ru-RU" sz="2400" i="1" dirty="0" err="1">
                <a:solidFill>
                  <a:srgbClr val="C00000"/>
                </a:solidFill>
              </a:rPr>
              <a:t>haplos</a:t>
            </a:r>
            <a:r>
              <a:rPr lang="ru-RU" sz="2400" i="1" dirty="0">
                <a:solidFill>
                  <a:srgbClr val="C00000"/>
                </a:solidFill>
              </a:rPr>
              <a:t> — единый, простой) имеют одинарный набор хромосом, в котором каждая представлена в единственном числе и не имеет гомолога. Гаплоидный набор хромосом называется также непарным, или неполным, в отличие ют двойного, или диплоидного, набора в обычных соматических клетках, содержащего пары гомологичных хромосом</a:t>
            </a:r>
            <a:r>
              <a:rPr lang="ru-RU" sz="2400" i="1" dirty="0" smtClean="0">
                <a:solidFill>
                  <a:srgbClr val="C00000"/>
                </a:solidFill>
              </a:rPr>
              <a:t>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56421" y="4293095"/>
            <a:ext cx="72968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2938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6480720"/>
          </a:xfrm>
        </p:spPr>
        <p:txBody>
          <a:bodyPr/>
          <a:lstStyle/>
          <a:p>
            <a:pPr marL="0" indent="447675">
              <a:buNone/>
            </a:pPr>
            <a:r>
              <a:rPr lang="ru-RU" dirty="0">
                <a:solidFill>
                  <a:srgbClr val="1B22B5"/>
                </a:solidFill>
              </a:rPr>
              <a:t>Этот </a:t>
            </a:r>
            <a:r>
              <a:rPr lang="ru-RU" dirty="0" smtClean="0">
                <a:solidFill>
                  <a:srgbClr val="1B22B5"/>
                </a:solidFill>
              </a:rPr>
              <a:t>феномен </a:t>
            </a:r>
            <a:r>
              <a:rPr lang="ru-RU" dirty="0">
                <a:solidFill>
                  <a:srgbClr val="1B22B5"/>
                </a:solidFill>
              </a:rPr>
              <a:t>связан с переключением развития </a:t>
            </a:r>
            <a:r>
              <a:rPr lang="ru-RU" dirty="0" err="1">
                <a:solidFill>
                  <a:srgbClr val="1B22B5"/>
                </a:solidFill>
              </a:rPr>
              <a:t>спорогенных</a:t>
            </a:r>
            <a:r>
              <a:rPr lang="ru-RU" dirty="0">
                <a:solidFill>
                  <a:srgbClr val="1B22B5"/>
                </a:solidFill>
              </a:rPr>
              <a:t> клеток с обычного для них </a:t>
            </a:r>
            <a:r>
              <a:rPr lang="ru-RU" dirty="0" err="1">
                <a:solidFill>
                  <a:srgbClr val="1B22B5"/>
                </a:solidFill>
              </a:rPr>
              <a:t>гаметофитного</a:t>
            </a:r>
            <a:r>
              <a:rPr lang="ru-RU" dirty="0">
                <a:solidFill>
                  <a:srgbClr val="1B22B5"/>
                </a:solidFill>
              </a:rPr>
              <a:t> пути развития на принципиально иной – </a:t>
            </a:r>
            <a:r>
              <a:rPr lang="ru-RU" dirty="0" err="1">
                <a:solidFill>
                  <a:srgbClr val="1B22B5"/>
                </a:solidFill>
              </a:rPr>
              <a:t>спорофитный</a:t>
            </a:r>
            <a:r>
              <a:rPr lang="ru-RU" dirty="0">
                <a:solidFill>
                  <a:srgbClr val="1B22B5"/>
                </a:solidFill>
              </a:rPr>
              <a:t> путь. </a:t>
            </a:r>
            <a:endParaRPr lang="ru-RU" dirty="0" smtClean="0">
              <a:solidFill>
                <a:srgbClr val="1B22B5"/>
              </a:solidFill>
            </a:endParaRPr>
          </a:p>
          <a:p>
            <a:pPr marL="0" indent="447675">
              <a:buNone/>
            </a:pPr>
            <a:r>
              <a:rPr lang="ru-RU" dirty="0" smtClean="0">
                <a:solidFill>
                  <a:srgbClr val="1B22B5"/>
                </a:solidFill>
              </a:rPr>
              <a:t>Интерес </a:t>
            </a:r>
            <a:r>
              <a:rPr lang="ru-RU" dirty="0">
                <a:solidFill>
                  <a:srgbClr val="1B22B5"/>
                </a:solidFill>
              </a:rPr>
              <a:t>исследователей к данной проблеме обусловлен ее значимостью для решения задач практической генетики и селекции.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3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714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B22B5"/>
                </a:solidFill>
              </a:rPr>
              <a:t>1. Использование </a:t>
            </a:r>
            <a:r>
              <a:rPr lang="ru-RU" dirty="0">
                <a:solidFill>
                  <a:srgbClr val="1B22B5"/>
                </a:solidFill>
              </a:rPr>
              <a:t>методов </a:t>
            </a:r>
            <a:r>
              <a:rPr lang="en-US" dirty="0">
                <a:solidFill>
                  <a:srgbClr val="1B22B5"/>
                </a:solidFill>
              </a:rPr>
              <a:t>in vitro</a:t>
            </a:r>
            <a:r>
              <a:rPr lang="ru-RU" dirty="0">
                <a:solidFill>
                  <a:srgbClr val="1B22B5"/>
                </a:solidFill>
              </a:rPr>
              <a:t> для размножения гибридов с низкой жизнеспособностью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420888"/>
            <a:ext cx="8856984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7675" algn="just"/>
            <a:r>
              <a:rPr lang="ru-RU" sz="2400" b="1" smtClean="0">
                <a:solidFill>
                  <a:srgbClr val="A40000"/>
                </a:solidFill>
              </a:rPr>
              <a:t>Существующие методы культивирования изолированных клеток и тканей растений in vitro можно разделить на две группы по их использованию с целью создания растений с новыми полезными признаками</a:t>
            </a:r>
            <a:endParaRPr lang="ru-RU" sz="2400" b="1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64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5472608" cy="5544616"/>
          </a:xfrm>
        </p:spPr>
        <p:txBody>
          <a:bodyPr>
            <a:noAutofit/>
          </a:bodyPr>
          <a:lstStyle/>
          <a:p>
            <a:pPr marL="0" indent="447675">
              <a:buNone/>
            </a:pPr>
            <a:r>
              <a:rPr lang="ru-RU" sz="2400" dirty="0">
                <a:solidFill>
                  <a:srgbClr val="1B22B5"/>
                </a:solidFill>
              </a:rPr>
              <a:t>Процесс образования гаплоидного растения (спорофита) из микроспоры или клеток пыльцевого зерна получил название </a:t>
            </a:r>
            <a:r>
              <a:rPr lang="ru-RU" sz="2400" b="1" u="sng" dirty="0">
                <a:solidFill>
                  <a:srgbClr val="1B22B5"/>
                </a:solidFill>
              </a:rPr>
              <a:t>андрогенеза</a:t>
            </a:r>
            <a:r>
              <a:rPr lang="ru-RU" sz="2400" u="sng" dirty="0">
                <a:solidFill>
                  <a:srgbClr val="1B22B5"/>
                </a:solidFill>
              </a:rPr>
              <a:t>. </a:t>
            </a:r>
            <a:r>
              <a:rPr lang="ru-RU" sz="2400" dirty="0">
                <a:solidFill>
                  <a:srgbClr val="1B22B5"/>
                </a:solidFill>
              </a:rPr>
              <a:t>В результате изменения программы развития гаплоидной микроспоры прекращается формирование пыльцевого зерна (мужского гаметофита) идут процессы пролиферации клеток, приводящие к образованию либо </a:t>
            </a:r>
            <a:r>
              <a:rPr lang="ru-RU" sz="2400" dirty="0" err="1">
                <a:solidFill>
                  <a:srgbClr val="1B22B5"/>
                </a:solidFill>
              </a:rPr>
              <a:t>эмбриоида</a:t>
            </a:r>
            <a:r>
              <a:rPr lang="ru-RU" sz="2400" dirty="0">
                <a:solidFill>
                  <a:srgbClr val="1B22B5"/>
                </a:solidFill>
              </a:rPr>
              <a:t>, который разовьется в гаплоидное растение, либо каллуса.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3131840" cy="442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6136" y="5157192"/>
            <a:ext cx="3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</a:rPr>
              <a:t>Андрогенез - культура пыльников кукурузы.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56292"/>
            <a:ext cx="2373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C00000"/>
                </a:solidFill>
              </a:rPr>
              <a:t>Андрогенез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36615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2008"/>
            <a:ext cx="9036496" cy="1052736"/>
          </a:xfrm>
        </p:spPr>
        <p:txBody>
          <a:bodyPr>
            <a:normAutofit/>
          </a:bodyPr>
          <a:lstStyle/>
          <a:p>
            <a:pPr indent="447675" algn="just"/>
            <a:r>
              <a:rPr lang="ru-RU" sz="2800" dirty="0">
                <a:solidFill>
                  <a:srgbClr val="1B22B5"/>
                </a:solidFill>
              </a:rPr>
              <a:t>В соответствии с этим различают два пути регенерации </a:t>
            </a:r>
            <a:r>
              <a:rPr lang="ru-RU" sz="2800" dirty="0" err="1">
                <a:solidFill>
                  <a:srgbClr val="1B22B5"/>
                </a:solidFill>
              </a:rPr>
              <a:t>гаплоидов</a:t>
            </a:r>
            <a:r>
              <a:rPr lang="ru-RU" sz="2800" dirty="0">
                <a:solidFill>
                  <a:srgbClr val="1B22B5"/>
                </a:solidFill>
              </a:rPr>
              <a:t> </a:t>
            </a:r>
            <a:r>
              <a:rPr lang="ru-RU" sz="2800" dirty="0" err="1">
                <a:solidFill>
                  <a:srgbClr val="1B22B5"/>
                </a:solidFill>
              </a:rPr>
              <a:t>in</a:t>
            </a:r>
            <a:r>
              <a:rPr lang="ru-RU" sz="2800" dirty="0">
                <a:solidFill>
                  <a:srgbClr val="1B22B5"/>
                </a:solidFill>
              </a:rPr>
              <a:t> </a:t>
            </a:r>
            <a:r>
              <a:rPr lang="ru-RU" sz="2800" dirty="0" err="1">
                <a:solidFill>
                  <a:srgbClr val="1B22B5"/>
                </a:solidFill>
              </a:rPr>
              <a:t>vitro</a:t>
            </a:r>
            <a:r>
              <a:rPr lang="ru-RU" sz="2800" dirty="0">
                <a:solidFill>
                  <a:srgbClr val="1B22B5"/>
                </a:solidFill>
              </a:rPr>
              <a:t> – </a:t>
            </a:r>
            <a:r>
              <a:rPr lang="ru-RU" sz="2800" u="sng" dirty="0">
                <a:solidFill>
                  <a:srgbClr val="1B22B5"/>
                </a:solidFill>
              </a:rPr>
              <a:t>прямой и непрямой</a:t>
            </a:r>
            <a:r>
              <a:rPr lang="ru-RU" sz="2800" dirty="0" smtClean="0">
                <a:solidFill>
                  <a:srgbClr val="1B22B5"/>
                </a:solidFill>
              </a:rPr>
              <a:t>.</a:t>
            </a:r>
            <a:endParaRPr lang="ru-RU" sz="2800" dirty="0">
              <a:solidFill>
                <a:srgbClr val="1B22B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6" y="1412776"/>
            <a:ext cx="8229600" cy="5411341"/>
          </a:xfrm>
        </p:spPr>
        <p:txBody>
          <a:bodyPr>
            <a:normAutofit fontScale="92500" lnSpcReduction="20000"/>
          </a:bodyPr>
          <a:lstStyle/>
          <a:p>
            <a:r>
              <a:rPr lang="ru-RU" b="1" i="1" u="sng" dirty="0">
                <a:solidFill>
                  <a:srgbClr val="1B22B5"/>
                </a:solidFill>
              </a:rPr>
              <a:t>При непрямом андрогенезе </a:t>
            </a:r>
            <a:r>
              <a:rPr lang="ru-RU" dirty="0">
                <a:solidFill>
                  <a:srgbClr val="1B22B5"/>
                </a:solidFill>
              </a:rPr>
              <a:t>микроспоры или клетки пыльцевого зерна образуют каллус, который дает начало растению-</a:t>
            </a:r>
            <a:r>
              <a:rPr lang="ru-RU" dirty="0" err="1">
                <a:solidFill>
                  <a:srgbClr val="1B22B5"/>
                </a:solidFill>
              </a:rPr>
              <a:t>регенеранту</a:t>
            </a:r>
            <a:r>
              <a:rPr lang="ru-RU" dirty="0">
                <a:solidFill>
                  <a:srgbClr val="1B22B5"/>
                </a:solidFill>
              </a:rPr>
              <a:t> после переноса на среду, индуцирующую органогенез. </a:t>
            </a:r>
            <a:endParaRPr lang="ru-RU" dirty="0" smtClean="0">
              <a:solidFill>
                <a:srgbClr val="1B22B5"/>
              </a:solidFill>
            </a:endParaRPr>
          </a:p>
          <a:p>
            <a:r>
              <a:rPr lang="ru-RU" b="1" i="1" u="sng" dirty="0" smtClean="0">
                <a:solidFill>
                  <a:srgbClr val="1B22B5"/>
                </a:solidFill>
              </a:rPr>
              <a:t>При прямом андрогенезе </a:t>
            </a:r>
            <a:r>
              <a:rPr lang="ru-RU" dirty="0">
                <a:solidFill>
                  <a:srgbClr val="1B22B5"/>
                </a:solidFill>
              </a:rPr>
              <a:t>микроспора ведет себя как зигота и проходит целый ряд этапов эмбриогенеза, вплоть до образования на пыльнике растеньиц</a:t>
            </a:r>
            <a:r>
              <a:rPr lang="ru-RU" i="1" dirty="0">
                <a:solidFill>
                  <a:srgbClr val="1B22B5"/>
                </a:solidFill>
              </a:rPr>
              <a:t>. </a:t>
            </a:r>
            <a:endParaRPr lang="ru-RU" i="1" dirty="0" smtClean="0">
              <a:solidFill>
                <a:srgbClr val="1B22B5"/>
              </a:solidFill>
            </a:endParaRPr>
          </a:p>
          <a:p>
            <a:r>
              <a:rPr lang="ru-RU" u="sng" dirty="0" err="1" smtClean="0">
                <a:solidFill>
                  <a:srgbClr val="1B22B5"/>
                </a:solidFill>
              </a:rPr>
              <a:t>Эмбриоиды</a:t>
            </a:r>
            <a:r>
              <a:rPr lang="ru-RU" u="sng" dirty="0" smtClean="0">
                <a:solidFill>
                  <a:srgbClr val="1B22B5"/>
                </a:solidFill>
              </a:rPr>
              <a:t> </a:t>
            </a:r>
            <a:r>
              <a:rPr lang="ru-RU" u="sng" dirty="0">
                <a:solidFill>
                  <a:srgbClr val="1B22B5"/>
                </a:solidFill>
              </a:rPr>
              <a:t>и каллусы предложено называть андрогенными новообразованиями, т.к. они несут генотип мужской гаметы.</a:t>
            </a:r>
          </a:p>
          <a:p>
            <a:endParaRPr lang="ru-RU" dirty="0">
              <a:solidFill>
                <a:srgbClr val="1B22B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3" b="7752"/>
          <a:stretch/>
        </p:blipFill>
        <p:spPr bwMode="auto">
          <a:xfrm>
            <a:off x="7583308" y="1844824"/>
            <a:ext cx="153092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03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1B22B5"/>
                </a:solidFill>
              </a:rPr>
              <a:t>Возможны </a:t>
            </a:r>
            <a:r>
              <a:rPr lang="ru-RU" dirty="0">
                <a:solidFill>
                  <a:srgbClr val="1B22B5"/>
                </a:solidFill>
              </a:rPr>
              <a:t>4 основных пути андрогенеза:</a:t>
            </a:r>
          </a:p>
          <a:p>
            <a:r>
              <a:rPr lang="ru-RU" b="1" dirty="0">
                <a:solidFill>
                  <a:srgbClr val="1B22B5"/>
                </a:solidFill>
              </a:rPr>
              <a:t>1 путь. </a:t>
            </a:r>
            <a:r>
              <a:rPr lang="ru-RU" dirty="0">
                <a:solidFill>
                  <a:srgbClr val="1B22B5"/>
                </a:solidFill>
              </a:rPr>
              <a:t>Микроспора делится на две идентичные дочерние клетки, которые способны к </a:t>
            </a:r>
            <a:r>
              <a:rPr lang="ru-RU" dirty="0" err="1">
                <a:solidFill>
                  <a:srgbClr val="1B22B5"/>
                </a:solidFill>
              </a:rPr>
              <a:t>спорофитному</a:t>
            </a:r>
            <a:r>
              <a:rPr lang="ru-RU" dirty="0">
                <a:solidFill>
                  <a:srgbClr val="1B22B5"/>
                </a:solidFill>
              </a:rPr>
              <a:t> развитию. В данном случае не происходит формирования вегетативных и генеративных клеток.</a:t>
            </a:r>
          </a:p>
          <a:p>
            <a:r>
              <a:rPr lang="ru-RU" b="1" dirty="0">
                <a:solidFill>
                  <a:srgbClr val="1B22B5"/>
                </a:solidFill>
              </a:rPr>
              <a:t>2 путь. </a:t>
            </a:r>
            <a:r>
              <a:rPr lang="ru-RU" dirty="0">
                <a:solidFill>
                  <a:srgbClr val="1B22B5"/>
                </a:solidFill>
              </a:rPr>
              <a:t>Микроспора в результате неравного деления образует вегетативную и генеративную клетки. Спорофиты возникают в результате дальнейшего развития вегетативной клетки, а генеративная клетка дегенерирует.</a:t>
            </a:r>
          </a:p>
          <a:p>
            <a:endParaRPr lang="ru-RU" dirty="0">
              <a:solidFill>
                <a:srgbClr val="1B22B5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575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6632"/>
            <a:ext cx="6480720" cy="655272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1B22B5"/>
                </a:solidFill>
              </a:rPr>
              <a:t>3 путь. </a:t>
            </a:r>
            <a:r>
              <a:rPr lang="ru-RU" dirty="0" smtClean="0">
                <a:solidFill>
                  <a:srgbClr val="1B22B5"/>
                </a:solidFill>
              </a:rPr>
              <a:t>Формирование </a:t>
            </a:r>
            <a:r>
              <a:rPr lang="ru-RU" dirty="0" err="1" smtClean="0">
                <a:solidFill>
                  <a:srgbClr val="1B22B5"/>
                </a:solidFill>
              </a:rPr>
              <a:t>эмбриоидов</a:t>
            </a:r>
            <a:r>
              <a:rPr lang="ru-RU" dirty="0" smtClean="0">
                <a:solidFill>
                  <a:srgbClr val="1B22B5"/>
                </a:solidFill>
              </a:rPr>
              <a:t> только </a:t>
            </a:r>
            <a:r>
              <a:rPr lang="ru-RU" dirty="0">
                <a:solidFill>
                  <a:srgbClr val="1B22B5"/>
                </a:solidFill>
              </a:rPr>
              <a:t>из генеративной клетки. В таких случаях вегетативная клетка либо вовсе не делится, либо делится до известного предела.</a:t>
            </a:r>
          </a:p>
          <a:p>
            <a:r>
              <a:rPr lang="ru-RU" b="1" dirty="0">
                <a:solidFill>
                  <a:srgbClr val="1B22B5"/>
                </a:solidFill>
              </a:rPr>
              <a:t>4 путь. </a:t>
            </a:r>
            <a:r>
              <a:rPr lang="ru-RU" dirty="0">
                <a:solidFill>
                  <a:srgbClr val="1B22B5"/>
                </a:solidFill>
              </a:rPr>
              <a:t>Как и во втором случае, в результате деления одноядерной микроспоры образуются вегетативная и генеративная клетки, которые в дальнейшем делятся и участвуют в развитии спорофита.</a:t>
            </a:r>
          </a:p>
          <a:p>
            <a:endParaRPr lang="ru-RU" dirty="0">
              <a:solidFill>
                <a:srgbClr val="1B22B5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234" y="945511"/>
            <a:ext cx="2715766" cy="351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28234" y="4460919"/>
            <a:ext cx="2715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Формирование </a:t>
            </a:r>
            <a:r>
              <a:rPr lang="ru-RU" sz="2400" i="1" dirty="0" err="1" smtClean="0">
                <a:solidFill>
                  <a:srgbClr val="C00000"/>
                </a:solidFill>
              </a:rPr>
              <a:t>эмбриоидов</a:t>
            </a:r>
            <a:r>
              <a:rPr lang="ru-RU" sz="2400" i="1" dirty="0" smtClean="0">
                <a:solidFill>
                  <a:srgbClr val="C00000"/>
                </a:solidFill>
              </a:rPr>
              <a:t> на пыльниках 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64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54045"/>
            <a:ext cx="828092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Методы получения </a:t>
            </a:r>
            <a:r>
              <a:rPr lang="ru-RU" sz="3200" dirty="0" err="1" smtClean="0">
                <a:solidFill>
                  <a:prstClr val="black"/>
                </a:solidFill>
              </a:rPr>
              <a:t>гаплоидов</a:t>
            </a:r>
            <a:r>
              <a:rPr lang="ru-RU" sz="3200" dirty="0" smtClean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in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</a:rPr>
              <a:t>vitro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883" y="3280916"/>
            <a:ext cx="3888432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Методы </a:t>
            </a:r>
            <a:r>
              <a:rPr lang="ru-RU" sz="2800" dirty="0">
                <a:solidFill>
                  <a:prstClr val="black"/>
                </a:solidFill>
              </a:rPr>
              <a:t>культуры пыльников (на питательной среде культивируются изолированные пыльники)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3508697"/>
            <a:ext cx="4572000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Методы </a:t>
            </a:r>
            <a:r>
              <a:rPr lang="ru-RU" sz="2800" dirty="0"/>
              <a:t>культуры пыльцы (методы, при которых соматические ткани пыльника удаляются)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411760" y="1484784"/>
            <a:ext cx="720080" cy="1440160"/>
          </a:xfrm>
          <a:prstGeom prst="straightConnector1">
            <a:avLst/>
          </a:prstGeom>
          <a:ln w="41275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08104" y="1484784"/>
            <a:ext cx="936104" cy="1656184"/>
          </a:xfrm>
          <a:prstGeom prst="straightConnector1">
            <a:avLst/>
          </a:prstGeom>
          <a:ln w="41275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25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Процесс получения </a:t>
            </a:r>
            <a:r>
              <a:rPr lang="ru-RU" sz="3200" dirty="0" err="1">
                <a:solidFill>
                  <a:srgbClr val="C00000"/>
                </a:solidFill>
              </a:rPr>
              <a:t>гаплоидов</a:t>
            </a:r>
            <a:r>
              <a:rPr lang="ru-RU" sz="3200" dirty="0">
                <a:solidFill>
                  <a:srgbClr val="C00000"/>
                </a:solidFill>
              </a:rPr>
              <a:t> методом культуры пыльников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000" y="1556792"/>
            <a:ext cx="9001000" cy="5141168"/>
          </a:xfrm>
        </p:spPr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b="1" dirty="0" smtClean="0"/>
              <a:t>1 этап. Стерилизация </a:t>
            </a:r>
            <a:r>
              <a:rPr lang="ru-RU" b="1" dirty="0"/>
              <a:t>бутонов. </a:t>
            </a:r>
            <a:r>
              <a:rPr lang="ru-RU" i="1" dirty="0">
                <a:solidFill>
                  <a:srgbClr val="1B22B5"/>
                </a:solidFill>
              </a:rPr>
              <a:t>Для повышения количества образующегося из микроспор материала рекомендуется после стерилизации выдерживать пыльники при пониженной температуре. Для каждого вида </a:t>
            </a:r>
            <a:r>
              <a:rPr lang="ru-RU" i="1" dirty="0" smtClean="0">
                <a:solidFill>
                  <a:srgbClr val="1B22B5"/>
                </a:solidFill>
              </a:rPr>
              <a:t>определяется оптимальная температура </a:t>
            </a:r>
            <a:r>
              <a:rPr lang="ru-RU" i="1" dirty="0">
                <a:solidFill>
                  <a:srgbClr val="1B22B5"/>
                </a:solidFill>
              </a:rPr>
              <a:t>и время инкубации. Эти величины зависят от стадии развития пыльцы. </a:t>
            </a:r>
            <a:endParaRPr lang="ru-RU" i="1" dirty="0" smtClean="0">
              <a:solidFill>
                <a:srgbClr val="1B22B5"/>
              </a:solidFill>
            </a:endParaRPr>
          </a:p>
          <a:p>
            <a:pPr marL="0" indent="361950">
              <a:buNone/>
            </a:pPr>
            <a:r>
              <a:rPr lang="ru-RU" i="1" dirty="0" smtClean="0">
                <a:solidFill>
                  <a:srgbClr val="1B22B5"/>
                </a:solidFill>
              </a:rPr>
              <a:t>Воздействие </a:t>
            </a:r>
            <a:r>
              <a:rPr lang="ru-RU" i="1" dirty="0">
                <a:solidFill>
                  <a:srgbClr val="1B22B5"/>
                </a:solidFill>
              </a:rPr>
              <a:t>низкой температуры можно рассматривать либо как способ задержки процессов развития микроспор и сохранения их жизнеспособности, либо как стресс, меняющий программу развития пыльцы.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093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24" y="3814"/>
            <a:ext cx="8589024" cy="3929242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b="1" dirty="0" smtClean="0"/>
              <a:t>2 этап. Препарирование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361950">
              <a:buNone/>
            </a:pPr>
            <a:r>
              <a:rPr lang="ru-RU" i="1" dirty="0" smtClean="0">
                <a:solidFill>
                  <a:srgbClr val="1B22B5"/>
                </a:solidFill>
              </a:rPr>
              <a:t>Пыльники </a:t>
            </a:r>
            <a:r>
              <a:rPr lang="ru-RU" i="1" dirty="0">
                <a:solidFill>
                  <a:srgbClr val="1B22B5"/>
                </a:solidFill>
              </a:rPr>
              <a:t>большинства видов растений обладают достаточным размером и поэтому относительно легко могут быть извлечены из цветков. </a:t>
            </a:r>
            <a:endParaRPr lang="ru-RU" i="1" dirty="0" smtClean="0">
              <a:solidFill>
                <a:srgbClr val="1B22B5"/>
              </a:solidFill>
            </a:endParaRPr>
          </a:p>
          <a:p>
            <a:pPr marL="0" indent="361950">
              <a:buNone/>
            </a:pPr>
            <a:r>
              <a:rPr lang="ru-RU" i="1" dirty="0" smtClean="0">
                <a:solidFill>
                  <a:srgbClr val="1B22B5"/>
                </a:solidFill>
              </a:rPr>
              <a:t>Во </a:t>
            </a:r>
            <a:r>
              <a:rPr lang="ru-RU" i="1" dirty="0">
                <a:solidFill>
                  <a:srgbClr val="1B22B5"/>
                </a:solidFill>
              </a:rPr>
              <a:t>время извлечения пыльников ни в коем случае нельзя их повреждать</a:t>
            </a:r>
            <a:r>
              <a:rPr lang="ru-RU" i="1" dirty="0" smtClean="0">
                <a:solidFill>
                  <a:srgbClr val="1B22B5"/>
                </a:solidFill>
              </a:rPr>
              <a:t>.</a:t>
            </a:r>
            <a:endParaRPr lang="ru-RU" i="1" dirty="0">
              <a:solidFill>
                <a:srgbClr val="1B22B5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6"/>
          <a:stretch/>
        </p:blipFill>
        <p:spPr bwMode="auto">
          <a:xfrm>
            <a:off x="4906654" y="4219162"/>
            <a:ext cx="423734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210" y="3872351"/>
            <a:ext cx="4248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2400" i="1" dirty="0">
                <a:solidFill>
                  <a:srgbClr val="C00000"/>
                </a:solidFill>
              </a:rPr>
              <a:t>Поврежденные пыльники обязательно отбрасывают, т.к. в противном случае каллус может образовываться не из пыльцы, а из соматических диплоидных клеток тканей пыльников.</a:t>
            </a:r>
          </a:p>
        </p:txBody>
      </p:sp>
      <p:sp>
        <p:nvSpPr>
          <p:cNvPr id="5" name="Овал 4"/>
          <p:cNvSpPr/>
          <p:nvPr/>
        </p:nvSpPr>
        <p:spPr>
          <a:xfrm>
            <a:off x="7000875" y="4977172"/>
            <a:ext cx="1440160" cy="64807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44324" y="5143817"/>
            <a:ext cx="648072" cy="50405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441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4896544"/>
          </a:xfrm>
        </p:spPr>
        <p:txBody>
          <a:bodyPr>
            <a:normAutofit fontScale="92500" lnSpcReduction="10000"/>
          </a:bodyPr>
          <a:lstStyle/>
          <a:p>
            <a:pPr marL="0" indent="447675">
              <a:buNone/>
            </a:pPr>
            <a:r>
              <a:rPr lang="ru-RU" b="1" dirty="0" smtClean="0"/>
              <a:t>3 этап. Перенос пыльников на </a:t>
            </a:r>
            <a:r>
              <a:rPr lang="ru-RU" b="1" dirty="0"/>
              <a:t>среду для культивирования. </a:t>
            </a:r>
            <a:r>
              <a:rPr lang="ru-RU" i="1" dirty="0" smtClean="0">
                <a:solidFill>
                  <a:srgbClr val="1B22B5"/>
                </a:solidFill>
              </a:rPr>
              <a:t>(среды МС, Ничей </a:t>
            </a:r>
            <a:r>
              <a:rPr lang="ru-RU" i="1" dirty="0">
                <a:solidFill>
                  <a:srgbClr val="1B22B5"/>
                </a:solidFill>
              </a:rPr>
              <a:t>и др</a:t>
            </a:r>
            <a:r>
              <a:rPr lang="ru-RU" i="1" dirty="0" smtClean="0">
                <a:solidFill>
                  <a:srgbClr val="1B22B5"/>
                </a:solidFill>
              </a:rPr>
              <a:t>.)</a:t>
            </a:r>
          </a:p>
          <a:p>
            <a:pPr marL="0" indent="447675">
              <a:buNone/>
            </a:pPr>
            <a:r>
              <a:rPr lang="ru-RU" i="1" dirty="0">
                <a:solidFill>
                  <a:srgbClr val="1B22B5"/>
                </a:solidFill>
              </a:rPr>
              <a:t>Культивирование пыльников проводят на жидких, полужидких и комбинированных средах – двуслойных. </a:t>
            </a:r>
            <a:endParaRPr lang="ru-RU" i="1" dirty="0" smtClean="0">
              <a:solidFill>
                <a:srgbClr val="1B22B5"/>
              </a:solidFill>
            </a:endParaRPr>
          </a:p>
          <a:p>
            <a:pPr marL="0" indent="447675">
              <a:buNone/>
            </a:pPr>
            <a:r>
              <a:rPr lang="ru-RU" i="1" dirty="0">
                <a:solidFill>
                  <a:srgbClr val="1B22B5"/>
                </a:solidFill>
              </a:rPr>
              <a:t>Формирование </a:t>
            </a:r>
            <a:r>
              <a:rPr lang="ru-RU" i="1" dirty="0" err="1">
                <a:solidFill>
                  <a:srgbClr val="1B22B5"/>
                </a:solidFill>
              </a:rPr>
              <a:t>эмбриоида</a:t>
            </a:r>
            <a:r>
              <a:rPr lang="ru-RU" i="1" dirty="0">
                <a:solidFill>
                  <a:srgbClr val="1B22B5"/>
                </a:solidFill>
              </a:rPr>
              <a:t> из микроспоры длится от 3 до 10 недель в зависимости от вида растения. </a:t>
            </a:r>
            <a:endParaRPr lang="ru-RU" i="1" dirty="0" smtClean="0">
              <a:solidFill>
                <a:srgbClr val="1B22B5"/>
              </a:solidFill>
            </a:endParaRPr>
          </a:p>
          <a:p>
            <a:pPr marL="0" indent="447675">
              <a:buNone/>
            </a:pPr>
            <a:r>
              <a:rPr lang="ru-RU" i="1" dirty="0">
                <a:solidFill>
                  <a:srgbClr val="1B22B5"/>
                </a:solidFill>
              </a:rPr>
              <a:t>Далее </a:t>
            </a:r>
            <a:r>
              <a:rPr lang="ru-RU" i="1" dirty="0" err="1">
                <a:solidFill>
                  <a:srgbClr val="1B22B5"/>
                </a:solidFill>
              </a:rPr>
              <a:t>эмбриоид</a:t>
            </a:r>
            <a:r>
              <a:rPr lang="ru-RU" i="1" dirty="0">
                <a:solidFill>
                  <a:srgbClr val="1B22B5"/>
                </a:solidFill>
              </a:rPr>
              <a:t> развивается вполне аналогично </a:t>
            </a:r>
            <a:r>
              <a:rPr lang="ru-RU" i="1" dirty="0" err="1">
                <a:solidFill>
                  <a:srgbClr val="1B22B5"/>
                </a:solidFill>
              </a:rPr>
              <a:t>зиготическому</a:t>
            </a:r>
            <a:r>
              <a:rPr lang="ru-RU" i="1" dirty="0">
                <a:solidFill>
                  <a:srgbClr val="1B22B5"/>
                </a:solidFill>
              </a:rPr>
              <a:t> зародышу</a:t>
            </a:r>
            <a:r>
              <a:rPr lang="ru-RU" i="1" dirty="0" smtClean="0">
                <a:solidFill>
                  <a:srgbClr val="1B22B5"/>
                </a:solidFill>
              </a:rPr>
              <a:t>.</a:t>
            </a:r>
            <a:endParaRPr lang="ru-RU" i="1" dirty="0">
              <a:solidFill>
                <a:srgbClr val="1B22B5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27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060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Недостатки </a:t>
            </a:r>
            <a:r>
              <a:rPr lang="ru-RU" sz="3200" b="1" dirty="0">
                <a:solidFill>
                  <a:srgbClr val="C00000"/>
                </a:solidFill>
              </a:rPr>
              <a:t>метода культуры пыльников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142" y="3284984"/>
            <a:ext cx="8229600" cy="357301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 smtClean="0">
                <a:solidFill>
                  <a:srgbClr val="1B22B5"/>
                </a:solidFill>
              </a:rPr>
              <a:t>Привлекательность</a:t>
            </a:r>
            <a:r>
              <a:rPr lang="ru-RU" sz="2800" dirty="0" smtClean="0">
                <a:solidFill>
                  <a:srgbClr val="1B22B5"/>
                </a:solidFill>
              </a:rPr>
              <a:t> </a:t>
            </a:r>
            <a:r>
              <a:rPr lang="ru-RU" sz="2800" dirty="0">
                <a:solidFill>
                  <a:srgbClr val="1B22B5"/>
                </a:solidFill>
              </a:rPr>
              <a:t>метода культуры пыльцы заключается в том, что он позволяет избавиться от ингибиторов, содержащихся в тканях пыльника и избежать конкурирующего с пыльцой роста соматических тканей, </a:t>
            </a:r>
            <a:r>
              <a:rPr lang="ru-RU" sz="2800" dirty="0" smtClean="0">
                <a:solidFill>
                  <a:srgbClr val="1B22B5"/>
                </a:solidFill>
              </a:rPr>
              <a:t>и дает </a:t>
            </a:r>
            <a:r>
              <a:rPr lang="ru-RU" sz="2800" dirty="0">
                <a:solidFill>
                  <a:srgbClr val="1B22B5"/>
                </a:solidFill>
              </a:rPr>
              <a:t>возможность получения гомогенной популяции многочисленных клеток </a:t>
            </a:r>
            <a:r>
              <a:rPr lang="ru-RU" sz="2800" dirty="0" smtClean="0">
                <a:solidFill>
                  <a:srgbClr val="1B22B5"/>
                </a:solidFill>
              </a:rPr>
              <a:t>пыльцы.</a:t>
            </a:r>
            <a:endParaRPr lang="ru-RU" sz="2800" dirty="0">
              <a:solidFill>
                <a:srgbClr val="1B22B5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7504" y="980728"/>
            <a:ext cx="7488832" cy="1872208"/>
          </a:xfrm>
          <a:prstGeom prst="rect">
            <a:avLst/>
          </a:prstGeom>
          <a:solidFill>
            <a:srgbClr val="CCECFF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1B22B5"/>
                </a:solidFill>
              </a:rPr>
              <a:t>Невысокая эффективность, </a:t>
            </a:r>
          </a:p>
          <a:p>
            <a:r>
              <a:rPr lang="ru-RU" dirty="0" smtClean="0">
                <a:solidFill>
                  <a:srgbClr val="1B22B5"/>
                </a:solidFill>
              </a:rPr>
              <a:t>Появление большого числа </a:t>
            </a:r>
            <a:r>
              <a:rPr lang="ru-RU" dirty="0" err="1" smtClean="0">
                <a:solidFill>
                  <a:srgbClr val="1B22B5"/>
                </a:solidFill>
              </a:rPr>
              <a:t>альбиносных</a:t>
            </a:r>
            <a:r>
              <a:rPr lang="ru-RU" dirty="0" smtClean="0">
                <a:solidFill>
                  <a:srgbClr val="1B22B5"/>
                </a:solidFill>
              </a:rPr>
              <a:t> растений-</a:t>
            </a:r>
            <a:r>
              <a:rPr lang="ru-RU" dirty="0" err="1" smtClean="0">
                <a:solidFill>
                  <a:srgbClr val="1B22B5"/>
                </a:solidFill>
              </a:rPr>
              <a:t>регенерантов</a:t>
            </a:r>
            <a:r>
              <a:rPr lang="ru-RU" dirty="0" smtClean="0">
                <a:solidFill>
                  <a:srgbClr val="1B22B5"/>
                </a:solidFill>
              </a:rPr>
              <a:t>, </a:t>
            </a:r>
          </a:p>
          <a:p>
            <a:r>
              <a:rPr lang="ru-RU" dirty="0" smtClean="0">
                <a:solidFill>
                  <a:srgbClr val="1B22B5"/>
                </a:solidFill>
              </a:rPr>
              <a:t>Возникновение мутаций при эмбриогенезе. </a:t>
            </a:r>
            <a:endParaRPr lang="ru-RU" dirty="0">
              <a:solidFill>
                <a:srgbClr val="1B22B5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76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3"/>
            <a:ext cx="8928992" cy="28803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1B22B5"/>
                </a:solidFill>
              </a:rPr>
              <a:t>В настоящее время разработано несколько методов отделения пыльцы от соматических тканей пыльника: </a:t>
            </a:r>
            <a:endParaRPr lang="ru-RU" dirty="0" smtClean="0">
              <a:solidFill>
                <a:srgbClr val="1B22B5"/>
              </a:solidFill>
            </a:endParaRPr>
          </a:p>
          <a:p>
            <a:r>
              <a:rPr lang="ru-RU" dirty="0" smtClean="0">
                <a:solidFill>
                  <a:srgbClr val="1B22B5"/>
                </a:solidFill>
              </a:rPr>
              <a:t>спонтанное </a:t>
            </a:r>
            <a:r>
              <a:rPr lang="ru-RU" dirty="0">
                <a:solidFill>
                  <a:srgbClr val="1B22B5"/>
                </a:solidFill>
              </a:rPr>
              <a:t>освобождение, </a:t>
            </a:r>
            <a:endParaRPr lang="ru-RU" dirty="0" smtClean="0">
              <a:solidFill>
                <a:srgbClr val="1B22B5"/>
              </a:solidFill>
            </a:endParaRPr>
          </a:p>
          <a:p>
            <a:r>
              <a:rPr lang="ru-RU" dirty="0" smtClean="0">
                <a:solidFill>
                  <a:srgbClr val="1B22B5"/>
                </a:solidFill>
              </a:rPr>
              <a:t>гомогенизация </a:t>
            </a:r>
            <a:r>
              <a:rPr lang="ru-RU" dirty="0">
                <a:solidFill>
                  <a:srgbClr val="1B22B5"/>
                </a:solidFill>
              </a:rPr>
              <a:t>и фильтрация, </a:t>
            </a:r>
            <a:endParaRPr lang="ru-RU" dirty="0" smtClean="0">
              <a:solidFill>
                <a:srgbClr val="1B22B5"/>
              </a:solidFill>
            </a:endParaRPr>
          </a:p>
          <a:p>
            <a:r>
              <a:rPr lang="ru-RU" dirty="0" smtClean="0">
                <a:solidFill>
                  <a:srgbClr val="1B22B5"/>
                </a:solidFill>
              </a:rPr>
              <a:t>разрезание </a:t>
            </a:r>
            <a:r>
              <a:rPr lang="ru-RU" dirty="0">
                <a:solidFill>
                  <a:srgbClr val="1B22B5"/>
                </a:solidFill>
              </a:rPr>
              <a:t>пыльников.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3140968"/>
            <a:ext cx="7380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A40000"/>
                </a:solidFill>
              </a:rPr>
              <a:t>Недостатки метода культуры пыльцы выражаются в том, что конечный выход растений-</a:t>
            </a:r>
            <a:r>
              <a:rPr lang="ru-RU" sz="2400" b="1" dirty="0" err="1">
                <a:solidFill>
                  <a:srgbClr val="A40000"/>
                </a:solidFill>
              </a:rPr>
              <a:t>регенерантов</a:t>
            </a:r>
            <a:r>
              <a:rPr lang="ru-RU" sz="2400" b="1" dirty="0">
                <a:solidFill>
                  <a:srgbClr val="A40000"/>
                </a:solidFill>
              </a:rPr>
              <a:t> обычно ниже, чем из микроспор, развивающихся внутри пыльника.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013176"/>
            <a:ext cx="7884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1B22B5"/>
                </a:solidFill>
              </a:rPr>
              <a:t>В результате метод культуры пыльцы используется на практике реже, чем метод культуры пыльников.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41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9263" t="15775" r="10617" b="39256"/>
          <a:stretch/>
        </p:blipFill>
        <p:spPr bwMode="auto">
          <a:xfrm>
            <a:off x="0" y="1124744"/>
            <a:ext cx="9144000" cy="4581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915816" y="1556792"/>
            <a:ext cx="288032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08104" y="1484784"/>
            <a:ext cx="216024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502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Для успешной индукции андрогенеза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vitro</a:t>
            </a:r>
            <a:r>
              <a:rPr lang="ru-RU" dirty="0"/>
              <a:t> важное значение имеют следующие факторы:</a:t>
            </a:r>
          </a:p>
          <a:p>
            <a:pPr lvl="0"/>
            <a:r>
              <a:rPr lang="ru-RU" dirty="0"/>
              <a:t>характеристики растения-донора </a:t>
            </a:r>
            <a:r>
              <a:rPr lang="ru-RU" sz="2400" i="1" dirty="0">
                <a:solidFill>
                  <a:srgbClr val="1B22B5"/>
                </a:solidFill>
              </a:rPr>
              <a:t>(генотип, возраст, условия выращивания, стадия развития пыльцы).</a:t>
            </a:r>
          </a:p>
          <a:p>
            <a:pPr lvl="0"/>
            <a:r>
              <a:rPr lang="ru-RU" dirty="0"/>
              <a:t>состав питательной среды для культивирования </a:t>
            </a:r>
            <a:r>
              <a:rPr lang="ru-RU" sz="2400" i="1" dirty="0">
                <a:solidFill>
                  <a:srgbClr val="1B22B5"/>
                </a:solidFill>
              </a:rPr>
              <a:t>(фитогормоны, органические добавки, наличие </a:t>
            </a:r>
            <a:r>
              <a:rPr lang="ru-RU" sz="2400" i="1" dirty="0" err="1">
                <a:solidFill>
                  <a:srgbClr val="1B22B5"/>
                </a:solidFill>
              </a:rPr>
              <a:t>агара</a:t>
            </a:r>
            <a:r>
              <a:rPr lang="ru-RU" sz="2400" i="1" dirty="0">
                <a:solidFill>
                  <a:srgbClr val="1B22B5"/>
                </a:solidFill>
              </a:rPr>
              <a:t>, осмотическое давление).</a:t>
            </a:r>
            <a:endParaRPr lang="ru-RU" i="1" dirty="0">
              <a:solidFill>
                <a:srgbClr val="1B22B5"/>
              </a:solidFill>
            </a:endParaRPr>
          </a:p>
          <a:p>
            <a:pPr lvl="0"/>
            <a:r>
              <a:rPr lang="ru-RU" dirty="0"/>
              <a:t>условия культивирования </a:t>
            </a:r>
            <a:r>
              <a:rPr lang="ru-RU" sz="2400" i="1" dirty="0">
                <a:solidFill>
                  <a:srgbClr val="1B22B5"/>
                </a:solidFill>
              </a:rPr>
              <a:t>(температура, свет, плотность посадки пыльников и др.).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940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760640"/>
          </a:xfrm>
        </p:spPr>
        <p:txBody>
          <a:bodyPr>
            <a:normAutofit/>
          </a:bodyPr>
          <a:lstStyle/>
          <a:p>
            <a:pPr marL="0" indent="447675">
              <a:buNone/>
            </a:pPr>
            <a:r>
              <a:rPr lang="ru-RU" sz="2800" dirty="0">
                <a:solidFill>
                  <a:srgbClr val="1B22B5"/>
                </a:solidFill>
              </a:rPr>
              <a:t>Помимо </a:t>
            </a:r>
            <a:r>
              <a:rPr lang="ru-RU" sz="2800" u="sng" dirty="0">
                <a:solidFill>
                  <a:srgbClr val="1B22B5"/>
                </a:solidFill>
              </a:rPr>
              <a:t>андрогенеза</a:t>
            </a:r>
            <a:r>
              <a:rPr lang="ru-RU" sz="2800" dirty="0">
                <a:solidFill>
                  <a:srgbClr val="1B22B5"/>
                </a:solidFill>
              </a:rPr>
              <a:t> </a:t>
            </a:r>
            <a:r>
              <a:rPr lang="ru-RU" sz="2800" dirty="0" err="1">
                <a:solidFill>
                  <a:srgbClr val="1B22B5"/>
                </a:solidFill>
              </a:rPr>
              <a:t>in</a:t>
            </a:r>
            <a:r>
              <a:rPr lang="ru-RU" sz="2800" dirty="0">
                <a:solidFill>
                  <a:srgbClr val="1B22B5"/>
                </a:solidFill>
              </a:rPr>
              <a:t> </a:t>
            </a:r>
            <a:r>
              <a:rPr lang="ru-RU" sz="2800" dirty="0" err="1">
                <a:solidFill>
                  <a:srgbClr val="1B22B5"/>
                </a:solidFill>
              </a:rPr>
              <a:t>vitro</a:t>
            </a:r>
            <a:r>
              <a:rPr lang="ru-RU" sz="2800" dirty="0">
                <a:solidFill>
                  <a:srgbClr val="1B22B5"/>
                </a:solidFill>
              </a:rPr>
              <a:t> возможен другой путь получения гаплоидных растений, а именно из клеток зародышевого мешка. Этот процесс получил название </a:t>
            </a:r>
            <a:r>
              <a:rPr lang="ru-RU" sz="2800" b="1" u="sng" dirty="0">
                <a:solidFill>
                  <a:srgbClr val="1B22B5"/>
                </a:solidFill>
              </a:rPr>
              <a:t>гиногенеза. </a:t>
            </a:r>
            <a:r>
              <a:rPr lang="ru-RU" sz="2800" dirty="0">
                <a:solidFill>
                  <a:srgbClr val="1B22B5"/>
                </a:solidFill>
              </a:rPr>
              <a:t>Образующийся при этом  зародыш наследует только признаки материнского организма.</a:t>
            </a:r>
          </a:p>
          <a:p>
            <a:pPr marL="0" indent="542925">
              <a:buNone/>
            </a:pPr>
            <a:r>
              <a:rPr lang="ru-RU" sz="2800" dirty="0">
                <a:solidFill>
                  <a:srgbClr val="1B22B5"/>
                </a:solidFill>
              </a:rPr>
              <a:t>К преимуществам метода гиногенеза относится возможность получение </a:t>
            </a:r>
            <a:r>
              <a:rPr lang="ru-RU" sz="2800" dirty="0" err="1">
                <a:solidFill>
                  <a:srgbClr val="1B22B5"/>
                </a:solidFill>
              </a:rPr>
              <a:t>гаплоидов</a:t>
            </a:r>
            <a:r>
              <a:rPr lang="ru-RU" sz="2800" dirty="0">
                <a:solidFill>
                  <a:srgbClr val="1B22B5"/>
                </a:solidFill>
              </a:rPr>
              <a:t> у мужских стерильных растений, а также растений, у которых андрогенный каллус обладает низкой морфогенетической потенцией или приводит к образованию альбиносов.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24540" y="256291"/>
            <a:ext cx="2260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Гиногенез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88894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1B22B5"/>
                </a:solidFill>
              </a:rPr>
              <a:t>Техника культивирования изолированных семяпочек была разработана сначала для ячменя, затем стала применяться и для других растений. К настоящему времени метод успешно применен для получения </a:t>
            </a:r>
            <a:r>
              <a:rPr lang="ru-RU" i="1" dirty="0" err="1">
                <a:solidFill>
                  <a:srgbClr val="1B22B5"/>
                </a:solidFill>
              </a:rPr>
              <a:t>гаплоидов</a:t>
            </a:r>
            <a:r>
              <a:rPr lang="ru-RU" i="1" dirty="0">
                <a:solidFill>
                  <a:srgbClr val="1B22B5"/>
                </a:solidFill>
              </a:rPr>
              <a:t> сахарной свеклы, подсолнечника, кукурузы, картофеля, риса, пшеницы, </a:t>
            </a:r>
            <a:r>
              <a:rPr lang="ru-RU" i="1" dirty="0" err="1">
                <a:solidFill>
                  <a:srgbClr val="1B22B5"/>
                </a:solidFill>
              </a:rPr>
              <a:t>райграсса</a:t>
            </a:r>
            <a:r>
              <a:rPr lang="ru-RU" i="1" dirty="0">
                <a:solidFill>
                  <a:srgbClr val="1B22B5"/>
                </a:solidFill>
              </a:rPr>
              <a:t> пастбищного.</a:t>
            </a:r>
            <a:endParaRPr lang="ru-RU" dirty="0">
              <a:solidFill>
                <a:srgbClr val="1B22B5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1B22B5"/>
                </a:solidFill>
              </a:rPr>
              <a:t>Гиногенетические зародыши развиваются либо из яйцеклетки, либо из </a:t>
            </a:r>
            <a:r>
              <a:rPr lang="ru-RU" dirty="0" smtClean="0">
                <a:solidFill>
                  <a:srgbClr val="1B22B5"/>
                </a:solidFill>
              </a:rPr>
              <a:t>антипод </a:t>
            </a:r>
            <a:r>
              <a:rPr lang="ru-RU" sz="1900" i="1" dirty="0" smtClean="0">
                <a:solidFill>
                  <a:srgbClr val="FF0000"/>
                </a:solidFill>
              </a:rPr>
              <a:t>(клетки, располагающиеся на противоположном конце зародышевого мешка)</a:t>
            </a:r>
            <a:r>
              <a:rPr lang="ru-RU" dirty="0" smtClean="0">
                <a:solidFill>
                  <a:srgbClr val="1B22B5"/>
                </a:solidFill>
              </a:rPr>
              <a:t>. </a:t>
            </a:r>
            <a:r>
              <a:rPr lang="ru-RU" i="1" dirty="0">
                <a:solidFill>
                  <a:srgbClr val="1B22B5"/>
                </a:solidFill>
              </a:rPr>
              <a:t>Синергиды </a:t>
            </a:r>
            <a:r>
              <a:rPr lang="ru-RU" sz="1900" i="1" dirty="0" smtClean="0">
                <a:solidFill>
                  <a:srgbClr val="FF0000"/>
                </a:solidFill>
              </a:rPr>
              <a:t>(клетки-помощницы, расположенные по бокам яйцеклетки)</a:t>
            </a:r>
            <a:r>
              <a:rPr lang="ru-RU" i="1" dirty="0" smtClean="0">
                <a:solidFill>
                  <a:srgbClr val="1B22B5"/>
                </a:solidFill>
              </a:rPr>
              <a:t> обычно </a:t>
            </a:r>
            <a:r>
              <a:rPr lang="ru-RU" i="1" dirty="0">
                <a:solidFill>
                  <a:srgbClr val="1B22B5"/>
                </a:solidFill>
              </a:rPr>
              <a:t>разрушаются. При инокуляции семяпочек и завязей на стадии макроспор в течение 1–3 месяцев выявляется стадия зрелого </a:t>
            </a:r>
            <a:r>
              <a:rPr lang="ru-RU" i="1" dirty="0" err="1">
                <a:solidFill>
                  <a:srgbClr val="1B22B5"/>
                </a:solidFill>
              </a:rPr>
              <a:t>восьмиядерного</a:t>
            </a:r>
            <a:r>
              <a:rPr lang="ru-RU" i="1" dirty="0">
                <a:solidFill>
                  <a:srgbClr val="1B22B5"/>
                </a:solidFill>
              </a:rPr>
              <a:t> зародышевого мешка, в течение 5–9 месяцев возникают </a:t>
            </a:r>
            <a:r>
              <a:rPr lang="ru-RU" i="1" dirty="0" err="1">
                <a:solidFill>
                  <a:srgbClr val="1B22B5"/>
                </a:solidFill>
              </a:rPr>
              <a:t>эмбриогенные</a:t>
            </a:r>
            <a:r>
              <a:rPr lang="ru-RU" i="1" dirty="0">
                <a:solidFill>
                  <a:srgbClr val="1B22B5"/>
                </a:solidFill>
              </a:rPr>
              <a:t> структуры.</a:t>
            </a:r>
            <a:endParaRPr lang="ru-RU" dirty="0">
              <a:solidFill>
                <a:srgbClr val="1B22B5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1B22B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23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4608512"/>
          </a:xfrm>
        </p:spPr>
        <p:txBody>
          <a:bodyPr>
            <a:normAutofit fontScale="92500" lnSpcReduction="20000"/>
          </a:bodyPr>
          <a:lstStyle/>
          <a:p>
            <a:pPr marL="0" indent="447675">
              <a:buNone/>
            </a:pPr>
            <a:r>
              <a:rPr lang="ru-RU" i="1" dirty="0">
                <a:solidFill>
                  <a:srgbClr val="1B22B5"/>
                </a:solidFill>
              </a:rPr>
              <a:t>При культивировании семяпочек, также как и при культивировании пыльников, необходима обработка холодом. </a:t>
            </a:r>
            <a:endParaRPr lang="ru-RU" i="1" dirty="0" smtClean="0">
              <a:solidFill>
                <a:srgbClr val="1B22B5"/>
              </a:solidFill>
            </a:endParaRPr>
          </a:p>
          <a:p>
            <a:pPr marL="0" indent="447675">
              <a:buNone/>
            </a:pPr>
            <a:r>
              <a:rPr lang="ru-RU" i="1" dirty="0" smtClean="0">
                <a:solidFill>
                  <a:srgbClr val="1B22B5"/>
                </a:solidFill>
              </a:rPr>
              <a:t>Оптимальная </a:t>
            </a:r>
            <a:r>
              <a:rPr lang="ru-RU" i="1" dirty="0">
                <a:solidFill>
                  <a:srgbClr val="1B22B5"/>
                </a:solidFill>
              </a:rPr>
              <a:t>продолжительность воздействия холода связана с генотипом </a:t>
            </a:r>
            <a:r>
              <a:rPr lang="ru-RU" i="1" dirty="0" err="1">
                <a:solidFill>
                  <a:srgbClr val="1B22B5"/>
                </a:solidFill>
              </a:rPr>
              <a:t>экспланта</a:t>
            </a:r>
            <a:r>
              <a:rPr lang="ru-RU" i="1" dirty="0">
                <a:solidFill>
                  <a:srgbClr val="1B22B5"/>
                </a:solidFill>
              </a:rPr>
              <a:t>, стадией инокуляции и условиями культивирования и обычно составляет минимум 1–4 суток. Увеличение продолжительности охлаждения до 10– 15 суток </a:t>
            </a:r>
            <a:r>
              <a:rPr lang="ru-RU" i="1" dirty="0" smtClean="0">
                <a:solidFill>
                  <a:srgbClr val="1B22B5"/>
                </a:solidFill>
              </a:rPr>
              <a:t>приводит </a:t>
            </a:r>
            <a:r>
              <a:rPr lang="ru-RU" i="1" dirty="0">
                <a:solidFill>
                  <a:srgbClr val="1B22B5"/>
                </a:solidFill>
              </a:rPr>
              <a:t>к их превращению в зародышевый мешок через один месяц.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3590" y="5013176"/>
            <a:ext cx="7596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A40000"/>
                </a:solidFill>
              </a:rPr>
              <a:t>К недостаткам метода гиногенеза в первую очередь относится низкий процент выхода </a:t>
            </a:r>
            <a:r>
              <a:rPr lang="ru-RU" sz="2800" b="1" dirty="0" err="1" smtClean="0">
                <a:solidFill>
                  <a:srgbClr val="A40000"/>
                </a:solidFill>
              </a:rPr>
              <a:t>эмбриоидов</a:t>
            </a:r>
            <a:r>
              <a:rPr lang="ru-RU" sz="2800" b="1" dirty="0" smtClean="0">
                <a:solidFill>
                  <a:srgbClr val="A40000"/>
                </a:solidFill>
              </a:rPr>
              <a:t> </a:t>
            </a:r>
            <a:endParaRPr lang="ru-RU" sz="2800" b="1" dirty="0">
              <a:solidFill>
                <a:srgbClr val="A4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43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100" i="1" dirty="0">
                <a:solidFill>
                  <a:srgbClr val="1B22B5"/>
                </a:solidFill>
              </a:rPr>
              <a:t>Важный и необходимый этап работы по получению гаплоидных растений </a:t>
            </a:r>
            <a:r>
              <a:rPr lang="ru-RU" sz="3100" i="1" dirty="0" err="1">
                <a:solidFill>
                  <a:srgbClr val="1B22B5"/>
                </a:solidFill>
              </a:rPr>
              <a:t>in</a:t>
            </a:r>
            <a:r>
              <a:rPr lang="ru-RU" sz="3100" i="1" dirty="0">
                <a:solidFill>
                  <a:srgbClr val="1B22B5"/>
                </a:solidFill>
              </a:rPr>
              <a:t> </a:t>
            </a:r>
            <a:r>
              <a:rPr lang="ru-RU" sz="3100" i="1" dirty="0" err="1">
                <a:solidFill>
                  <a:srgbClr val="1B22B5"/>
                </a:solidFill>
              </a:rPr>
              <a:t>vitro</a:t>
            </a:r>
            <a:r>
              <a:rPr lang="ru-RU" sz="3100" i="1" dirty="0">
                <a:solidFill>
                  <a:srgbClr val="1B22B5"/>
                </a:solidFill>
              </a:rPr>
              <a:t> – это их идентификация. </a:t>
            </a:r>
            <a:endParaRPr lang="ru-RU" sz="3100" i="1" dirty="0" smtClean="0">
              <a:solidFill>
                <a:srgbClr val="1B22B5"/>
              </a:solidFill>
            </a:endParaRPr>
          </a:p>
          <a:p>
            <a:pPr marL="0" indent="0">
              <a:buNone/>
            </a:pPr>
            <a:r>
              <a:rPr lang="ru-RU" sz="3100" i="1" dirty="0" smtClean="0">
                <a:solidFill>
                  <a:srgbClr val="1B22B5"/>
                </a:solidFill>
              </a:rPr>
              <a:t>Основными </a:t>
            </a:r>
            <a:r>
              <a:rPr lang="ru-RU" sz="3100" i="1" dirty="0">
                <a:solidFill>
                  <a:srgbClr val="1B22B5"/>
                </a:solidFill>
              </a:rPr>
              <a:t>причинами образования </a:t>
            </a:r>
            <a:r>
              <a:rPr lang="ru-RU" sz="3100" i="1" dirty="0" err="1">
                <a:solidFill>
                  <a:srgbClr val="1B22B5"/>
                </a:solidFill>
              </a:rPr>
              <a:t>негаплоидных</a:t>
            </a:r>
            <a:r>
              <a:rPr lang="ru-RU" sz="3100" i="1" dirty="0">
                <a:solidFill>
                  <a:srgbClr val="1B22B5"/>
                </a:solidFill>
              </a:rPr>
              <a:t> растений являются следующие:</a:t>
            </a:r>
          </a:p>
          <a:p>
            <a:pPr lvl="0"/>
            <a:r>
              <a:rPr lang="ru-RU" sz="3100" i="1" dirty="0">
                <a:solidFill>
                  <a:srgbClr val="1B22B5"/>
                </a:solidFill>
              </a:rPr>
              <a:t>слияние ядер при первых делениях микроспоры;</a:t>
            </a:r>
          </a:p>
          <a:p>
            <a:pPr lvl="0"/>
            <a:r>
              <a:rPr lang="ru-RU" sz="3100" i="1" dirty="0">
                <a:solidFill>
                  <a:srgbClr val="1B22B5"/>
                </a:solidFill>
              </a:rPr>
              <a:t>образование </a:t>
            </a:r>
            <a:r>
              <a:rPr lang="ru-RU" sz="3100" i="1" dirty="0" err="1">
                <a:solidFill>
                  <a:srgbClr val="1B22B5"/>
                </a:solidFill>
              </a:rPr>
              <a:t>регенерантов</a:t>
            </a:r>
            <a:r>
              <a:rPr lang="ru-RU" sz="3100" i="1" dirty="0">
                <a:solidFill>
                  <a:srgbClr val="1B22B5"/>
                </a:solidFill>
              </a:rPr>
              <a:t> из </a:t>
            </a:r>
            <a:r>
              <a:rPr lang="ru-RU" sz="3100" i="1" dirty="0" err="1">
                <a:solidFill>
                  <a:srgbClr val="1B22B5"/>
                </a:solidFill>
              </a:rPr>
              <a:t>негаплоидных</a:t>
            </a:r>
            <a:r>
              <a:rPr lang="ru-RU" sz="3100" i="1" dirty="0">
                <a:solidFill>
                  <a:srgbClr val="1B22B5"/>
                </a:solidFill>
              </a:rPr>
              <a:t> клеток стенки пыльника;</a:t>
            </a:r>
          </a:p>
          <a:p>
            <a:pPr lvl="0"/>
            <a:r>
              <a:rPr lang="ru-RU" sz="3100" i="1" dirty="0">
                <a:solidFill>
                  <a:srgbClr val="1B22B5"/>
                </a:solidFill>
              </a:rPr>
              <a:t>образование </a:t>
            </a:r>
            <a:r>
              <a:rPr lang="ru-RU" sz="3100" i="1" dirty="0" err="1">
                <a:solidFill>
                  <a:srgbClr val="1B22B5"/>
                </a:solidFill>
              </a:rPr>
              <a:t>регенерантов</a:t>
            </a:r>
            <a:r>
              <a:rPr lang="ru-RU" sz="3100" i="1" dirty="0">
                <a:solidFill>
                  <a:srgbClr val="1B22B5"/>
                </a:solidFill>
              </a:rPr>
              <a:t> из </a:t>
            </a:r>
            <a:r>
              <a:rPr lang="ru-RU" sz="3100" i="1" dirty="0" err="1">
                <a:solidFill>
                  <a:srgbClr val="1B22B5"/>
                </a:solidFill>
              </a:rPr>
              <a:t>негаплоидной</a:t>
            </a:r>
            <a:r>
              <a:rPr lang="ru-RU" sz="3100" i="1" dirty="0">
                <a:solidFill>
                  <a:srgbClr val="1B22B5"/>
                </a:solidFill>
              </a:rPr>
              <a:t> пыльцы, которая может образовываться у некоторых видов при нормальных условиях с низкой частотой;</a:t>
            </a:r>
          </a:p>
          <a:p>
            <a:pPr lvl="0"/>
            <a:r>
              <a:rPr lang="ru-RU" sz="3100" i="1" dirty="0">
                <a:solidFill>
                  <a:srgbClr val="1B22B5"/>
                </a:solidFill>
              </a:rPr>
              <a:t>мутации в начале </a:t>
            </a:r>
            <a:r>
              <a:rPr lang="ru-RU" sz="3100" i="1" dirty="0" err="1">
                <a:solidFill>
                  <a:srgbClr val="1B22B5"/>
                </a:solidFill>
              </a:rPr>
              <a:t>эмбриогенного</a:t>
            </a:r>
            <a:r>
              <a:rPr lang="ru-RU" sz="3100" i="1" dirty="0">
                <a:solidFill>
                  <a:srgbClr val="1B22B5"/>
                </a:solidFill>
              </a:rPr>
              <a:t> развития.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52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Партеногенез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>
                <a:solidFill>
                  <a:srgbClr val="C00000"/>
                </a:solidFill>
              </a:rPr>
              <a:t>Партеногенез</a:t>
            </a:r>
            <a:r>
              <a:rPr lang="ru-RU" u="sng" dirty="0">
                <a:solidFill>
                  <a:srgbClr val="1B22B5"/>
                </a:solidFill>
              </a:rPr>
              <a:t> </a:t>
            </a:r>
            <a:r>
              <a:rPr lang="ru-RU" dirty="0">
                <a:solidFill>
                  <a:srgbClr val="1B22B5"/>
                </a:solidFill>
              </a:rPr>
              <a:t>– развитие гаплоидного зародыша из неоплодотворенной яйцеклетки. Индукция яйцеклетки к делению проводится с помощью биологически активных веществ (фитогормонов); в природных условиях такая индукция возможна с помощью чужеродной пыльцы</a:t>
            </a:r>
            <a:r>
              <a:rPr lang="ru-RU" dirty="0" smtClean="0">
                <a:solidFill>
                  <a:srgbClr val="1B22B5"/>
                </a:solidFill>
              </a:rPr>
              <a:t>.</a:t>
            </a:r>
          </a:p>
          <a:p>
            <a:r>
              <a:rPr lang="ru-RU" dirty="0">
                <a:solidFill>
                  <a:srgbClr val="1B22B5"/>
                </a:solidFill>
              </a:rPr>
              <a:t>Партеногенез </a:t>
            </a:r>
            <a:r>
              <a:rPr lang="ru-RU" dirty="0" err="1">
                <a:solidFill>
                  <a:srgbClr val="1B22B5"/>
                </a:solidFill>
              </a:rPr>
              <a:t>in</a:t>
            </a:r>
            <a:r>
              <a:rPr lang="ru-RU" dirty="0">
                <a:solidFill>
                  <a:srgbClr val="1B22B5"/>
                </a:solidFill>
              </a:rPr>
              <a:t> </a:t>
            </a:r>
            <a:r>
              <a:rPr lang="ru-RU" dirty="0" err="1">
                <a:solidFill>
                  <a:srgbClr val="1B22B5"/>
                </a:solidFill>
              </a:rPr>
              <a:t>vitro</a:t>
            </a:r>
            <a:r>
              <a:rPr lang="ru-RU" dirty="0">
                <a:solidFill>
                  <a:srgbClr val="1B22B5"/>
                </a:solidFill>
              </a:rPr>
              <a:t> – включает получение </a:t>
            </a:r>
            <a:r>
              <a:rPr lang="ru-RU" dirty="0" err="1">
                <a:solidFill>
                  <a:srgbClr val="1B22B5"/>
                </a:solidFill>
              </a:rPr>
              <a:t>гаплоидов</a:t>
            </a:r>
            <a:r>
              <a:rPr lang="ru-RU" dirty="0">
                <a:solidFill>
                  <a:srgbClr val="1B22B5"/>
                </a:solidFill>
              </a:rPr>
              <a:t> из гибридного зародыша, у которого из-за несовместимости хромосом (геномов) родителей утрачивается один из геномов. Ядра не сливаются в гибридной клетке, одно из ядер распадается. Яйцеклетка делится с образованием зародыша, в котором отражаются признаки лишь одного генома.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12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marL="0" indent="447675">
              <a:buNone/>
            </a:pPr>
            <a:r>
              <a:rPr lang="ru-RU" i="1" dirty="0">
                <a:solidFill>
                  <a:srgbClr val="1B22B5"/>
                </a:solidFill>
              </a:rPr>
              <a:t>Гаплоидные растения идентифицируются по морфологическим признакам, а также с помощью цитогенетических методов – подсчета числа хромосом в делящихся клетках кончика корня, определения числа хромосом в замыкающих клетках устьиц, определения числа ядрышек, подсчета числа хромоцентров, приходящихся на ядро в клетках листа, подсчета числа пластид в замыкающих клетках.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68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5</a:t>
            </a:r>
            <a:r>
              <a:rPr lang="ru-RU" sz="2800" b="1" dirty="0" smtClean="0">
                <a:solidFill>
                  <a:srgbClr val="C00000"/>
                </a:solidFill>
              </a:rPr>
              <a:t>. </a:t>
            </a:r>
            <a:r>
              <a:rPr lang="ru-RU" sz="2800" b="1" dirty="0">
                <a:solidFill>
                  <a:srgbClr val="C00000"/>
                </a:solidFill>
              </a:rPr>
              <a:t>Культура изолированных клеток и тканей в </a:t>
            </a:r>
            <a:r>
              <a:rPr lang="ru-RU" sz="2800" b="1" dirty="0" smtClean="0">
                <a:solidFill>
                  <a:srgbClr val="C00000"/>
                </a:solidFill>
              </a:rPr>
              <a:t>селекции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853136"/>
          </a:xfrm>
        </p:spPr>
        <p:txBody>
          <a:bodyPr/>
          <a:lstStyle/>
          <a:p>
            <a:pPr marL="0" indent="447675">
              <a:buNone/>
            </a:pPr>
            <a:r>
              <a:rPr lang="ru-RU" dirty="0">
                <a:solidFill>
                  <a:srgbClr val="1B22B5"/>
                </a:solidFill>
              </a:rPr>
              <a:t>Селекционная практика основывается на двух принципиальных подходах: </a:t>
            </a:r>
            <a:endParaRPr lang="ru-RU" dirty="0" smtClean="0">
              <a:solidFill>
                <a:srgbClr val="1B22B5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1B22B5"/>
                </a:solidFill>
              </a:rPr>
              <a:t>создание </a:t>
            </a:r>
            <a:r>
              <a:rPr lang="ru-RU" dirty="0">
                <a:solidFill>
                  <a:srgbClr val="1B22B5"/>
                </a:solidFill>
              </a:rPr>
              <a:t>генетического разнообразия </a:t>
            </a:r>
            <a:r>
              <a:rPr lang="ru-RU" dirty="0" smtClean="0">
                <a:solidFill>
                  <a:srgbClr val="1B22B5"/>
                </a:solidFill>
              </a:rPr>
              <a:t>  </a:t>
            </a:r>
            <a:r>
              <a:rPr lang="ru-RU" i="1" dirty="0" smtClean="0">
                <a:solidFill>
                  <a:srgbClr val="1B22B5"/>
                </a:solidFill>
              </a:rPr>
              <a:t>и</a:t>
            </a:r>
            <a:r>
              <a:rPr lang="ru-RU" dirty="0" smtClean="0">
                <a:solidFill>
                  <a:srgbClr val="1B22B5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1B22B5"/>
                </a:solidFill>
              </a:rPr>
              <a:t>отбор </a:t>
            </a:r>
            <a:r>
              <a:rPr lang="ru-RU" dirty="0">
                <a:solidFill>
                  <a:srgbClr val="1B22B5"/>
                </a:solidFill>
              </a:rPr>
              <a:t>желаемых генотипов. </a:t>
            </a:r>
            <a:endParaRPr lang="ru-RU" dirty="0" smtClean="0">
              <a:solidFill>
                <a:srgbClr val="1B22B5"/>
              </a:solidFill>
            </a:endParaRPr>
          </a:p>
          <a:p>
            <a:pPr marL="0" indent="447675">
              <a:buNone/>
            </a:pPr>
            <a:endParaRPr lang="ru-RU" sz="2800" i="1" dirty="0" smtClean="0">
              <a:solidFill>
                <a:srgbClr val="1B22B5"/>
              </a:solidFill>
            </a:endParaRPr>
          </a:p>
          <a:p>
            <a:pPr marL="0" indent="447675"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Клеточные технологии предлагают принципиально новые пути для увеличения генетического разнообразия и скрининга форм с искомыми признаками.</a:t>
            </a:r>
            <a:endParaRPr lang="ru-RU" sz="2800" i="1" dirty="0">
              <a:solidFill>
                <a:srgbClr val="1B22B5"/>
              </a:solidFill>
            </a:endParaRP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87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A40000"/>
                </a:solidFill>
              </a:rPr>
              <a:t>Клеточная селекция </a:t>
            </a:r>
            <a:r>
              <a:rPr lang="ru-RU" b="1" i="1" dirty="0" err="1">
                <a:solidFill>
                  <a:srgbClr val="A40000"/>
                </a:solidFill>
              </a:rPr>
              <a:t>in</a:t>
            </a:r>
            <a:r>
              <a:rPr lang="ru-RU" b="1" i="1" dirty="0">
                <a:solidFill>
                  <a:srgbClr val="A40000"/>
                </a:solidFill>
              </a:rPr>
              <a:t> </a:t>
            </a:r>
            <a:r>
              <a:rPr lang="ru-RU" b="1" i="1" dirty="0" err="1">
                <a:solidFill>
                  <a:srgbClr val="A40000"/>
                </a:solidFill>
              </a:rPr>
              <a:t>vitro</a:t>
            </a:r>
            <a:endParaRPr lang="ru-RU" dirty="0">
              <a:solidFill>
                <a:srgbClr val="A4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47675">
              <a:buNone/>
            </a:pPr>
            <a:r>
              <a:rPr lang="ru-RU" dirty="0">
                <a:solidFill>
                  <a:srgbClr val="1B22B5"/>
                </a:solidFill>
              </a:rPr>
              <a:t>В настоящее время наиболее активно развиваются такие направления проведения </a:t>
            </a:r>
            <a:r>
              <a:rPr lang="ru-RU" u="sng" dirty="0">
                <a:solidFill>
                  <a:srgbClr val="1B22B5"/>
                </a:solidFill>
              </a:rPr>
              <a:t>клеточной </a:t>
            </a:r>
            <a:r>
              <a:rPr lang="ru-RU" u="sng" dirty="0" smtClean="0">
                <a:solidFill>
                  <a:srgbClr val="1B22B5"/>
                </a:solidFill>
              </a:rPr>
              <a:t>селекции,</a:t>
            </a:r>
            <a:r>
              <a:rPr lang="ru-RU" dirty="0" smtClean="0">
                <a:solidFill>
                  <a:srgbClr val="1B22B5"/>
                </a:solidFill>
              </a:rPr>
              <a:t> </a:t>
            </a:r>
            <a:r>
              <a:rPr lang="ru-RU" sz="2800" i="1" dirty="0" smtClean="0">
                <a:solidFill>
                  <a:srgbClr val="1B22B5"/>
                </a:solidFill>
              </a:rPr>
              <a:t>как </a:t>
            </a:r>
            <a:r>
              <a:rPr lang="ru-RU" sz="2800" i="1" dirty="0">
                <a:solidFill>
                  <a:srgbClr val="1B22B5"/>
                </a:solidFill>
              </a:rPr>
              <a:t>отбор клеток устойчивых к гербицидам, засолению, экстремальным температурам, патогенам, клеток, характеризующихся повышенным синтезом незаменимых аминокислот и др.</a:t>
            </a:r>
            <a:endParaRPr lang="ru-RU" i="1" dirty="0">
              <a:solidFill>
                <a:srgbClr val="1B22B5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5544616" cy="6624736"/>
          </a:xfrm>
        </p:spPr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dirty="0">
                <a:solidFill>
                  <a:srgbClr val="1B22B5"/>
                </a:solidFill>
              </a:rPr>
              <a:t>Для проведения работ по клеточной селекции растений в условиях </a:t>
            </a:r>
            <a:r>
              <a:rPr lang="ru-RU" dirty="0" err="1">
                <a:solidFill>
                  <a:srgbClr val="1B22B5"/>
                </a:solidFill>
              </a:rPr>
              <a:t>in</a:t>
            </a:r>
            <a:r>
              <a:rPr lang="ru-RU" dirty="0">
                <a:solidFill>
                  <a:srgbClr val="1B22B5"/>
                </a:solidFill>
              </a:rPr>
              <a:t> </a:t>
            </a:r>
            <a:r>
              <a:rPr lang="ru-RU" dirty="0" err="1">
                <a:solidFill>
                  <a:srgbClr val="1B22B5"/>
                </a:solidFill>
              </a:rPr>
              <a:t>vitro</a:t>
            </a:r>
            <a:r>
              <a:rPr lang="ru-RU" dirty="0">
                <a:solidFill>
                  <a:srgbClr val="1B22B5"/>
                </a:solidFill>
              </a:rPr>
              <a:t> в качестве объектов исследования используются </a:t>
            </a:r>
            <a:r>
              <a:rPr lang="ru-RU" dirty="0" err="1">
                <a:solidFill>
                  <a:srgbClr val="1B22B5"/>
                </a:solidFill>
              </a:rPr>
              <a:t>каллусные</a:t>
            </a:r>
            <a:r>
              <a:rPr lang="ru-RU" dirty="0">
                <a:solidFill>
                  <a:srgbClr val="1B22B5"/>
                </a:solidFill>
              </a:rPr>
              <a:t>, суспензионные культуры или изолированные протопласты. </a:t>
            </a:r>
            <a:endParaRPr lang="ru-RU" dirty="0" smtClean="0">
              <a:solidFill>
                <a:srgbClr val="1B22B5"/>
              </a:solidFill>
            </a:endParaRPr>
          </a:p>
          <a:p>
            <a:pPr marL="0" indent="361950">
              <a:buNone/>
            </a:pPr>
            <a:r>
              <a:rPr lang="ru-RU" dirty="0" smtClean="0">
                <a:solidFill>
                  <a:srgbClr val="1B22B5"/>
                </a:solidFill>
              </a:rPr>
              <a:t>Наряду </a:t>
            </a:r>
            <a:r>
              <a:rPr lang="ru-RU" dirty="0">
                <a:solidFill>
                  <a:srgbClr val="1B22B5"/>
                </a:solidFill>
              </a:rPr>
              <a:t>с перечисленными объектами, в качестве исходного материала для селекции могут быть выступать культуры соматических или андрогенных </a:t>
            </a:r>
            <a:r>
              <a:rPr lang="ru-RU" dirty="0" err="1">
                <a:solidFill>
                  <a:srgbClr val="1B22B5"/>
                </a:solidFill>
              </a:rPr>
              <a:t>эмбриоидов</a:t>
            </a:r>
            <a:r>
              <a:rPr lang="ru-RU" dirty="0">
                <a:solidFill>
                  <a:srgbClr val="1B22B5"/>
                </a:solidFill>
              </a:rPr>
              <a:t>, а также культура изолированных зародышей</a:t>
            </a:r>
            <a:r>
              <a:rPr lang="ru-RU" dirty="0" smtClean="0">
                <a:solidFill>
                  <a:srgbClr val="1B22B5"/>
                </a:solidFill>
              </a:rPr>
              <a:t>.</a:t>
            </a:r>
            <a:endParaRPr lang="ru-RU" dirty="0">
              <a:solidFill>
                <a:srgbClr val="1B22B5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5"/>
          <a:stretch/>
        </p:blipFill>
        <p:spPr bwMode="auto">
          <a:xfrm>
            <a:off x="6397165" y="116632"/>
            <a:ext cx="2665823" cy="158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17" y="3501008"/>
            <a:ext cx="2665823" cy="151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1"/>
          <a:stretch/>
        </p:blipFill>
        <p:spPr bwMode="auto">
          <a:xfrm>
            <a:off x="6364820" y="1759099"/>
            <a:ext cx="2698218" cy="166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3" b="7108"/>
          <a:stretch/>
        </p:blipFill>
        <p:spPr bwMode="auto">
          <a:xfrm>
            <a:off x="6397165" y="5085184"/>
            <a:ext cx="2665873" cy="160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1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08" y="188640"/>
            <a:ext cx="8858572" cy="6480720"/>
          </a:xfrm>
        </p:spPr>
        <p:txBody>
          <a:bodyPr>
            <a:normAutofit fontScale="92500" lnSpcReduction="10000"/>
          </a:bodyPr>
          <a:lstStyle/>
          <a:p>
            <a:pPr marL="0" indent="447675">
              <a:buNone/>
            </a:pPr>
            <a:r>
              <a:rPr lang="ru-RU" dirty="0">
                <a:solidFill>
                  <a:srgbClr val="1B22B5"/>
                </a:solidFill>
              </a:rPr>
              <a:t>Особое место, как в селекции, так и в генетике занимает </a:t>
            </a:r>
            <a:r>
              <a:rPr lang="ru-RU" b="1" i="1" dirty="0">
                <a:solidFill>
                  <a:srgbClr val="1B22B5"/>
                </a:solidFill>
              </a:rPr>
              <a:t>отдаленная гибридизация</a:t>
            </a:r>
            <a:r>
              <a:rPr lang="ru-RU" i="1" dirty="0">
                <a:solidFill>
                  <a:srgbClr val="1B22B5"/>
                </a:solidFill>
              </a:rPr>
              <a:t>. </a:t>
            </a:r>
            <a:endParaRPr lang="ru-RU" i="1" dirty="0" smtClean="0">
              <a:solidFill>
                <a:srgbClr val="1B22B5"/>
              </a:solidFill>
            </a:endParaRPr>
          </a:p>
          <a:p>
            <a:pPr marL="0" indent="447675">
              <a:buNone/>
            </a:pPr>
            <a:r>
              <a:rPr lang="ru-RU" dirty="0" smtClean="0">
                <a:solidFill>
                  <a:srgbClr val="1B22B5"/>
                </a:solidFill>
              </a:rPr>
              <a:t>Скрещивание </a:t>
            </a:r>
            <a:r>
              <a:rPr lang="ru-RU" dirty="0">
                <a:solidFill>
                  <a:srgbClr val="1B22B5"/>
                </a:solidFill>
              </a:rPr>
              <a:t>представителей культурных и дикорастущих видов, позволяет не только улучшать существующие сорта, расширять ареал их возделывания, но и создавать совершенно новые, высокоценные формы, сорта и даже виды растений. </a:t>
            </a:r>
            <a:endParaRPr lang="ru-RU" dirty="0" smtClean="0">
              <a:solidFill>
                <a:srgbClr val="1B22B5"/>
              </a:solidFill>
            </a:endParaRPr>
          </a:p>
          <a:p>
            <a:pPr marL="0" indent="447675">
              <a:buNone/>
            </a:pPr>
            <a:r>
              <a:rPr lang="ru-RU" dirty="0" smtClean="0">
                <a:solidFill>
                  <a:srgbClr val="1B22B5"/>
                </a:solidFill>
              </a:rPr>
              <a:t>Ни </a:t>
            </a:r>
            <a:r>
              <a:rPr lang="ru-RU" dirty="0">
                <a:solidFill>
                  <a:srgbClr val="1B22B5"/>
                </a:solidFill>
              </a:rPr>
              <a:t>один другой метод не позволяет так обогащать генофонд культурных растений как отдаленная гибридизация. Однако при использовании данного метода экспериментатор сталкивается с проблемой </a:t>
            </a:r>
            <a:r>
              <a:rPr lang="ru-RU" dirty="0" err="1">
                <a:solidFill>
                  <a:srgbClr val="1B22B5"/>
                </a:solidFill>
              </a:rPr>
              <a:t>нескрещиваемости</a:t>
            </a:r>
            <a:r>
              <a:rPr lang="ru-RU" dirty="0">
                <a:solidFill>
                  <a:srgbClr val="1B22B5"/>
                </a:solidFill>
              </a:rPr>
              <a:t> из-за </a:t>
            </a:r>
            <a:r>
              <a:rPr lang="ru-RU" u="sng" dirty="0" err="1">
                <a:solidFill>
                  <a:srgbClr val="1B22B5"/>
                </a:solidFill>
              </a:rPr>
              <a:t>прогамной</a:t>
            </a:r>
            <a:r>
              <a:rPr lang="ru-RU" u="sng" dirty="0">
                <a:solidFill>
                  <a:srgbClr val="1B22B5"/>
                </a:solidFill>
              </a:rPr>
              <a:t> и </a:t>
            </a:r>
            <a:r>
              <a:rPr lang="ru-RU" u="sng" dirty="0" err="1">
                <a:solidFill>
                  <a:srgbClr val="1B22B5"/>
                </a:solidFill>
              </a:rPr>
              <a:t>постгамной</a:t>
            </a:r>
            <a:r>
              <a:rPr lang="ru-RU" u="sng" dirty="0">
                <a:solidFill>
                  <a:srgbClr val="1B22B5"/>
                </a:solidFill>
              </a:rPr>
              <a:t> несовместимости.</a:t>
            </a:r>
          </a:p>
          <a:p>
            <a:endParaRPr lang="ru-RU" dirty="0">
              <a:solidFill>
                <a:srgbClr val="1B22B5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00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Для проведения клеточной селекции используют следующие приемы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ru-RU" sz="3100" dirty="0">
              <a:solidFill>
                <a:srgbClr val="A40000"/>
              </a:solidFill>
            </a:endParaRPr>
          </a:p>
          <a:p>
            <a:pPr marL="0" indent="0">
              <a:buNone/>
            </a:pPr>
            <a:r>
              <a:rPr lang="ru-RU" b="1" u="sng" dirty="0">
                <a:solidFill>
                  <a:srgbClr val="1B22B5"/>
                </a:solidFill>
              </a:rPr>
              <a:t>1</a:t>
            </a:r>
            <a:r>
              <a:rPr lang="ru-RU" b="1" u="sng" dirty="0" smtClean="0">
                <a:solidFill>
                  <a:srgbClr val="1B22B5"/>
                </a:solidFill>
              </a:rPr>
              <a:t>. Прямая </a:t>
            </a:r>
            <a:r>
              <a:rPr lang="ru-RU" b="1" u="sng" dirty="0">
                <a:solidFill>
                  <a:srgbClr val="1B22B5"/>
                </a:solidFill>
              </a:rPr>
              <a:t>(позитивная) селекция </a:t>
            </a:r>
            <a:r>
              <a:rPr lang="ru-RU" dirty="0">
                <a:solidFill>
                  <a:srgbClr val="1B22B5"/>
                </a:solidFill>
              </a:rPr>
              <a:t>– </a:t>
            </a:r>
            <a:r>
              <a:rPr lang="ru-RU" i="1" dirty="0">
                <a:solidFill>
                  <a:srgbClr val="1B22B5"/>
                </a:solidFill>
              </a:rPr>
              <a:t>наиболее простой способ отбора мутантов, поскольку резистентные клетки могут быть отобраны в большом количестве по их способности расти в присутствии ингибитора, в то время как чувствительные клетки гибнут.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A40000"/>
                </a:solidFill>
              </a:rPr>
              <a:t>2.Непрямая (негативная) селекция</a:t>
            </a:r>
            <a:r>
              <a:rPr lang="ru-RU" dirty="0">
                <a:solidFill>
                  <a:srgbClr val="A40000"/>
                </a:solidFill>
              </a:rPr>
              <a:t>, </a:t>
            </a:r>
            <a:r>
              <a:rPr lang="ru-RU" i="1" dirty="0">
                <a:solidFill>
                  <a:srgbClr val="A40000"/>
                </a:solidFill>
              </a:rPr>
              <a:t>основанная на избирательной гибели неустойчивых делящихся клеток дикого типа и выживания </a:t>
            </a:r>
            <a:r>
              <a:rPr lang="ru-RU" i="1" dirty="0" err="1">
                <a:solidFill>
                  <a:srgbClr val="A40000"/>
                </a:solidFill>
              </a:rPr>
              <a:t>метаболически</a:t>
            </a:r>
            <a:r>
              <a:rPr lang="ru-RU" i="1" dirty="0">
                <a:solidFill>
                  <a:srgbClr val="A40000"/>
                </a:solidFill>
              </a:rPr>
              <a:t> неактивных клеток, но требующая дополнительной идентификации у них мутационных изменений.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1B22B5"/>
                </a:solidFill>
              </a:rPr>
              <a:t>3.Тотальная селекция</a:t>
            </a:r>
            <a:r>
              <a:rPr lang="ru-RU" dirty="0">
                <a:solidFill>
                  <a:srgbClr val="1B22B5"/>
                </a:solidFill>
              </a:rPr>
              <a:t>, </a:t>
            </a:r>
            <a:r>
              <a:rPr lang="ru-RU" i="1" dirty="0">
                <a:solidFill>
                  <a:srgbClr val="1B22B5"/>
                </a:solidFill>
              </a:rPr>
              <a:t>при которой индивидуально тестируются все клеточные клоны.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A40000"/>
                </a:solidFill>
              </a:rPr>
              <a:t>4.Визуальная селекция и неселективный отбор</a:t>
            </a:r>
            <a:r>
              <a:rPr lang="ru-RU" dirty="0"/>
              <a:t> – </a:t>
            </a:r>
            <a:r>
              <a:rPr lang="ru-RU" i="1" dirty="0">
                <a:solidFill>
                  <a:srgbClr val="A40000"/>
                </a:solidFill>
              </a:rPr>
              <a:t>способы, при которых вариантная линия может быть идентифицирована визуально или с помощью биохимических методов</a:t>
            </a:r>
            <a:r>
              <a:rPr lang="ru-RU" i="1" dirty="0" smtClean="0">
                <a:solidFill>
                  <a:srgbClr val="A40000"/>
                </a:solidFill>
              </a:rPr>
              <a:t>.</a:t>
            </a:r>
            <a:endParaRPr lang="ru-RU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16" y="2132856"/>
            <a:ext cx="8964488" cy="3312367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1B22B5"/>
                </a:solidFill>
              </a:rPr>
              <a:t>Прямая селекция является наиболее распространенным методом и используется для выделения клеток, устойчивых к гербицидам, антибиотикам, токсинам, тяжелым металлам, солям и другим антиметаболитам</a:t>
            </a:r>
            <a:r>
              <a:rPr lang="ru-RU" i="1" dirty="0" smtClean="0">
                <a:solidFill>
                  <a:srgbClr val="1B22B5"/>
                </a:solidFill>
              </a:rPr>
              <a:t>.</a:t>
            </a:r>
            <a:endParaRPr lang="ru-RU" i="1" dirty="0">
              <a:solidFill>
                <a:srgbClr val="1B22B5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2074242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Соматическая </a:t>
            </a:r>
            <a:r>
              <a:rPr lang="ru-RU" sz="3200" b="1" dirty="0" smtClean="0"/>
              <a:t>гибридизация - </a:t>
            </a:r>
            <a:r>
              <a:rPr lang="ru-RU" sz="3200" dirty="0" smtClean="0"/>
              <a:t>это </a:t>
            </a:r>
            <a:r>
              <a:rPr lang="ru-RU" sz="3200" dirty="0"/>
              <a:t>метод получения гибридных растений в результате слияния протопластов, изолированных из соматических клеток родительских форм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36912"/>
            <a:ext cx="8856984" cy="4104456"/>
          </a:xfrm>
          <a:solidFill>
            <a:schemeClr val="accent1">
              <a:lumMod val="20000"/>
              <a:lumOff val="80000"/>
            </a:schemeClr>
          </a:solidFill>
          <a:ln w="6350" cmpd="dbl">
            <a:solidFill>
              <a:srgbClr val="1B22B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447675">
              <a:buNone/>
            </a:pPr>
            <a:r>
              <a:rPr lang="ru-RU" sz="2400" i="1" dirty="0" smtClean="0">
                <a:solidFill>
                  <a:srgbClr val="1B22B5"/>
                </a:solidFill>
              </a:rPr>
              <a:t>Поскольку </a:t>
            </a:r>
            <a:r>
              <a:rPr lang="ru-RU" sz="2400" i="1" dirty="0">
                <a:solidFill>
                  <a:srgbClr val="1B22B5"/>
                </a:solidFill>
              </a:rPr>
              <a:t>для слияния протопластов не существует барьеров, то на уровне протопластов могут быть  объединены несовместимые при половом размножении виды растений. </a:t>
            </a:r>
            <a:endParaRPr lang="ru-RU" sz="2400" i="1" dirty="0" smtClean="0">
              <a:solidFill>
                <a:srgbClr val="1B22B5"/>
              </a:solidFill>
            </a:endParaRPr>
          </a:p>
          <a:p>
            <a:pPr marL="0" indent="447675">
              <a:buNone/>
            </a:pPr>
            <a:r>
              <a:rPr lang="ru-RU" sz="2400" i="1" dirty="0" smtClean="0">
                <a:solidFill>
                  <a:srgbClr val="1B22B5"/>
                </a:solidFill>
              </a:rPr>
              <a:t>Причем </a:t>
            </a:r>
            <a:r>
              <a:rPr lang="ru-RU" sz="2400" i="1" dirty="0">
                <a:solidFill>
                  <a:srgbClr val="1B22B5"/>
                </a:solidFill>
              </a:rPr>
              <a:t>такую искусственную гибридизацию можно осуществлять между соматическими клетками, принадлежащими далеким в систематическом отношении организмам и даже между растительными и животными клетками.</a:t>
            </a:r>
          </a:p>
          <a:p>
            <a:pPr marL="0" indent="0">
              <a:buNone/>
            </a:pPr>
            <a:endParaRPr lang="ru-RU" sz="2400" i="1" dirty="0">
              <a:solidFill>
                <a:srgbClr val="1B22B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712968" cy="2952328"/>
          </a:xfrm>
          <a:solidFill>
            <a:schemeClr val="bg2">
              <a:lumMod val="90000"/>
              <a:alpha val="97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Соматическая гибридизация включает 4 этапа:</a:t>
            </a:r>
          </a:p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выделение протопластов;</a:t>
            </a:r>
          </a:p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их слияние;</a:t>
            </a:r>
          </a:p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отбор и регенерацию гибридов;</a:t>
            </a:r>
          </a:p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анализ растений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–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регенерантов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573016"/>
            <a:ext cx="8748464" cy="3170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ru-RU" sz="2500" i="1" dirty="0">
                <a:solidFill>
                  <a:srgbClr val="1B22B5"/>
                </a:solidFill>
              </a:rPr>
              <a:t>Изолированные протопласты за то короткое время, за которое они не образовали клеточной стенки, могут сливаться между собой. </a:t>
            </a:r>
            <a:endParaRPr lang="ru-RU" sz="2500" i="1" dirty="0" smtClean="0">
              <a:solidFill>
                <a:srgbClr val="1B22B5"/>
              </a:solidFill>
            </a:endParaRPr>
          </a:p>
          <a:p>
            <a:r>
              <a:rPr lang="ru-RU" sz="2500" i="1" dirty="0" smtClean="0">
                <a:solidFill>
                  <a:srgbClr val="1B22B5"/>
                </a:solidFill>
              </a:rPr>
              <a:t>Слияние </a:t>
            </a:r>
            <a:r>
              <a:rPr lang="ru-RU" sz="2500" i="1" dirty="0">
                <a:solidFill>
                  <a:srgbClr val="1B22B5"/>
                </a:solidFill>
              </a:rPr>
              <a:t>может быть спонтанным (особенно в случае использования протопластов, изолированных из молодых тканей или суспензионных культур). Эффективность слияния повышается под действием различных химический и электрический методы.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64096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/>
              <a:t>Химический метод </a:t>
            </a:r>
            <a:r>
              <a:rPr lang="ru-RU" dirty="0"/>
              <a:t>заключается в добавлении к суспензии протопластов веществ, стимулирующих слияние</a:t>
            </a:r>
            <a:r>
              <a:rPr lang="ru-RU" dirty="0" smtClean="0"/>
              <a:t>.</a:t>
            </a:r>
            <a:r>
              <a:rPr lang="ru-RU" i="1" dirty="0"/>
              <a:t> </a:t>
            </a:r>
            <a:r>
              <a:rPr lang="ru-RU" i="1" dirty="0">
                <a:solidFill>
                  <a:srgbClr val="1B22B5"/>
                </a:solidFill>
              </a:rPr>
              <a:t>В настоящее время наиболее часто используют метод, включающий в качестве индуктора ПЭГ, а также среды с высоким уровнем рН и высокой концентрацией Са</a:t>
            </a:r>
            <a:r>
              <a:rPr lang="ru-RU" i="1" baseline="30000" dirty="0">
                <a:solidFill>
                  <a:srgbClr val="1B22B5"/>
                </a:solidFill>
              </a:rPr>
              <a:t>2+</a:t>
            </a:r>
            <a:r>
              <a:rPr lang="ru-RU" i="1" dirty="0">
                <a:solidFill>
                  <a:srgbClr val="1B22B5"/>
                </a:solidFill>
              </a:rPr>
              <a:t>. </a:t>
            </a:r>
            <a:r>
              <a:rPr lang="ru-RU" dirty="0" smtClean="0">
                <a:solidFill>
                  <a:srgbClr val="1B22B5"/>
                </a:solidFill>
              </a:rPr>
              <a:t> </a:t>
            </a:r>
          </a:p>
          <a:p>
            <a:r>
              <a:rPr lang="ru-RU" dirty="0"/>
              <a:t>Принцип </a:t>
            </a:r>
            <a:r>
              <a:rPr lang="ru-RU" u="sng" dirty="0"/>
              <a:t>метода </a:t>
            </a:r>
            <a:r>
              <a:rPr lang="ru-RU" u="sng" dirty="0" err="1" smtClean="0"/>
              <a:t>электрослияния</a:t>
            </a:r>
            <a:r>
              <a:rPr lang="ru-RU" u="sng" dirty="0" smtClean="0"/>
              <a:t> </a:t>
            </a:r>
            <a:r>
              <a:rPr lang="ru-RU" dirty="0" smtClean="0"/>
              <a:t>заключается </a:t>
            </a:r>
            <a:r>
              <a:rPr lang="ru-RU" dirty="0"/>
              <a:t>в том, что в специальную камеру, в которой создается неоднородное электрическое поле, помещают протопласты. В камеру вводят электроды и в этих условиях протопласты выстраиваются в цепочку между ними.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820959"/>
            <a:ext cx="6903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A40000"/>
                </a:solidFill>
              </a:rPr>
              <a:t>Преимущества данного метода заключаются в его высокой эффективности, быстроте, возможности регуляции процесса слияния.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5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A40000"/>
                </a:solidFill>
              </a:rPr>
              <a:t>Селекция гибридов может применяться либо на клеточном уровне, либо на стадии регенерации и осуществляется несколькими способами: </a:t>
            </a:r>
          </a:p>
          <a:p>
            <a:pPr marL="0" indent="447675">
              <a:buNone/>
            </a:pPr>
            <a:r>
              <a:rPr lang="ru-RU" b="1" dirty="0">
                <a:solidFill>
                  <a:srgbClr val="1B22B5"/>
                </a:solidFill>
              </a:rPr>
              <a:t>1. Физиологическая </a:t>
            </a:r>
            <a:r>
              <a:rPr lang="ru-RU" b="1" dirty="0" err="1">
                <a:solidFill>
                  <a:srgbClr val="1B22B5"/>
                </a:solidFill>
              </a:rPr>
              <a:t>комплементация</a:t>
            </a:r>
            <a:r>
              <a:rPr lang="ru-RU" b="1" dirty="0">
                <a:solidFill>
                  <a:srgbClr val="1B22B5"/>
                </a:solidFill>
              </a:rPr>
              <a:t>. </a:t>
            </a:r>
            <a:r>
              <a:rPr lang="ru-RU" sz="2800" i="1" dirty="0">
                <a:solidFill>
                  <a:srgbClr val="1B22B5"/>
                </a:solidFill>
              </a:rPr>
              <a:t>Применяется в том случае, когда гибридные протопласты и исходные родительские формы различаются по составу оптимальной для их роста питательной среды. </a:t>
            </a:r>
          </a:p>
          <a:p>
            <a:pPr marL="0" indent="447675">
              <a:buNone/>
            </a:pPr>
            <a:r>
              <a:rPr lang="ru-RU" b="1" dirty="0">
                <a:solidFill>
                  <a:srgbClr val="A40000"/>
                </a:solidFill>
              </a:rPr>
              <a:t>2. Генетическая </a:t>
            </a:r>
            <a:r>
              <a:rPr lang="ru-RU" b="1" dirty="0" err="1">
                <a:solidFill>
                  <a:srgbClr val="A40000"/>
                </a:solidFill>
              </a:rPr>
              <a:t>комплементация</a:t>
            </a:r>
            <a:r>
              <a:rPr lang="ru-RU" b="1" dirty="0">
                <a:solidFill>
                  <a:srgbClr val="A40000"/>
                </a:solidFill>
              </a:rPr>
              <a:t> </a:t>
            </a:r>
            <a:r>
              <a:rPr lang="ru-RU" sz="2800" i="1" dirty="0">
                <a:solidFill>
                  <a:srgbClr val="A40000"/>
                </a:solidFill>
              </a:rPr>
              <a:t>представляет собой такое взаимодействие генов в гибридной клетке, вследствие которого восстанавливаются функции дефектных генов. </a:t>
            </a:r>
            <a:endParaRPr lang="ru-RU" sz="28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1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507288" cy="6336704"/>
          </a:xfrm>
        </p:spPr>
        <p:txBody>
          <a:bodyPr>
            <a:normAutofit/>
          </a:bodyPr>
          <a:lstStyle/>
          <a:p>
            <a:pPr marL="0" indent="447675">
              <a:buNone/>
            </a:pPr>
            <a:r>
              <a:rPr lang="ru-RU" b="1" dirty="0">
                <a:solidFill>
                  <a:srgbClr val="1B22B5"/>
                </a:solidFill>
              </a:rPr>
              <a:t>3. Отбор по морфологическим признакам. </a:t>
            </a:r>
            <a:r>
              <a:rPr lang="ru-RU" sz="2800" i="1" dirty="0">
                <a:solidFill>
                  <a:srgbClr val="1B22B5"/>
                </a:solidFill>
              </a:rPr>
              <a:t>Проводится в том случае, когда продукты слияния хорошо отличаются визуально. В качестве маркеров при идентификации </a:t>
            </a:r>
            <a:r>
              <a:rPr lang="ru-RU" sz="2800" i="1" dirty="0" err="1">
                <a:solidFill>
                  <a:srgbClr val="1B22B5"/>
                </a:solidFill>
              </a:rPr>
              <a:t>гетероплазматического</a:t>
            </a:r>
            <a:r>
              <a:rPr lang="ru-RU" sz="2800" i="1" dirty="0">
                <a:solidFill>
                  <a:srgbClr val="1B22B5"/>
                </a:solidFill>
              </a:rPr>
              <a:t> продукта достаточно часто используют пластиды. </a:t>
            </a:r>
            <a:endParaRPr lang="ru-RU" sz="2800" i="1" dirty="0" smtClean="0">
              <a:solidFill>
                <a:srgbClr val="1B22B5"/>
              </a:solidFill>
            </a:endParaRPr>
          </a:p>
          <a:p>
            <a:pPr marL="0" indent="447675">
              <a:buNone/>
            </a:pPr>
            <a:r>
              <a:rPr lang="ru-RU" b="1" dirty="0" smtClean="0">
                <a:solidFill>
                  <a:srgbClr val="A40000"/>
                </a:solidFill>
              </a:rPr>
              <a:t>4</a:t>
            </a:r>
            <a:r>
              <a:rPr lang="ru-RU" b="1" dirty="0">
                <a:solidFill>
                  <a:srgbClr val="A40000"/>
                </a:solidFill>
              </a:rPr>
              <a:t>. Использование прижизненных красителей </a:t>
            </a:r>
            <a:r>
              <a:rPr lang="ru-RU" sz="2800" i="1" dirty="0">
                <a:solidFill>
                  <a:srgbClr val="A40000"/>
                </a:solidFill>
              </a:rPr>
              <a:t>дает возможность отбора  протопластов, полученных от слияния протопластов партнеров, имеющих разную флуоресценцию – или </a:t>
            </a:r>
            <a:r>
              <a:rPr lang="ru-RU" sz="2800" i="1" dirty="0" err="1">
                <a:solidFill>
                  <a:srgbClr val="A40000"/>
                </a:solidFill>
              </a:rPr>
              <a:t>нативную</a:t>
            </a:r>
            <a:r>
              <a:rPr lang="ru-RU" sz="2800" i="1" dirty="0">
                <a:solidFill>
                  <a:srgbClr val="A40000"/>
                </a:solidFill>
              </a:rPr>
              <a:t>, или возникшую при окраске </a:t>
            </a:r>
            <a:r>
              <a:rPr lang="ru-RU" sz="2800" i="1" dirty="0" err="1">
                <a:solidFill>
                  <a:srgbClr val="A40000"/>
                </a:solidFill>
              </a:rPr>
              <a:t>флуорохромами</a:t>
            </a:r>
            <a:r>
              <a:rPr lang="ru-RU" sz="2800" i="1" dirty="0">
                <a:solidFill>
                  <a:srgbClr val="A40000"/>
                </a:solidFill>
              </a:rPr>
              <a:t>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4624"/>
            <a:ext cx="8964488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i="1" dirty="0">
                <a:solidFill>
                  <a:srgbClr val="1B22B5"/>
                </a:solidFill>
              </a:rPr>
              <a:t>Помимо соматической гибридизации существует еще один близкий по своей сути способ получения растений с новыми полезными признаками – это </a:t>
            </a:r>
            <a:r>
              <a:rPr lang="ru-RU" sz="2300" b="1" i="1" u="sng" dirty="0" err="1">
                <a:solidFill>
                  <a:srgbClr val="1B22B5"/>
                </a:solidFill>
              </a:rPr>
              <a:t>цибридизация</a:t>
            </a:r>
            <a:r>
              <a:rPr lang="ru-RU" sz="2300" b="1" i="1" u="sng" dirty="0">
                <a:solidFill>
                  <a:srgbClr val="1B22B5"/>
                </a:solidFill>
              </a:rPr>
              <a:t>.</a:t>
            </a:r>
            <a:r>
              <a:rPr lang="ru-RU" sz="2300" b="1" i="1" dirty="0">
                <a:solidFill>
                  <a:srgbClr val="1B22B5"/>
                </a:solidFill>
              </a:rPr>
              <a:t> </a:t>
            </a:r>
            <a:endParaRPr lang="ru-RU" sz="2300" b="1" i="1" dirty="0" smtClean="0">
              <a:solidFill>
                <a:srgbClr val="1B22B5"/>
              </a:solidFill>
            </a:endParaRPr>
          </a:p>
          <a:p>
            <a:pPr marL="0" indent="0">
              <a:buNone/>
            </a:pPr>
            <a:r>
              <a:rPr lang="ru-RU" sz="2300" b="1" u="sng" dirty="0" err="1" smtClean="0">
                <a:solidFill>
                  <a:srgbClr val="A40000"/>
                </a:solidFill>
              </a:rPr>
              <a:t>Цибридизация</a:t>
            </a:r>
            <a:r>
              <a:rPr lang="ru-RU" sz="2300" b="1" u="sng" dirty="0" smtClean="0">
                <a:solidFill>
                  <a:srgbClr val="A40000"/>
                </a:solidFill>
              </a:rPr>
              <a:t> </a:t>
            </a:r>
            <a:r>
              <a:rPr lang="ru-RU" sz="2300" b="1" dirty="0">
                <a:solidFill>
                  <a:srgbClr val="A40000"/>
                </a:solidFill>
              </a:rPr>
              <a:t>представляет собой способ введения важных цитоплазматических генов. При этом </a:t>
            </a:r>
            <a:r>
              <a:rPr lang="ru-RU" sz="2300" b="1" dirty="0" err="1">
                <a:solidFill>
                  <a:srgbClr val="A40000"/>
                </a:solidFill>
              </a:rPr>
              <a:t>цибридные</a:t>
            </a:r>
            <a:r>
              <a:rPr lang="ru-RU" sz="2300" b="1" dirty="0">
                <a:solidFill>
                  <a:srgbClr val="A40000"/>
                </a:solidFill>
              </a:rPr>
              <a:t> растения содержат цитоплазму обоих партнеров, ядро – одного. </a:t>
            </a:r>
            <a:endParaRPr lang="ru-RU" sz="2300" b="1" dirty="0" smtClean="0">
              <a:solidFill>
                <a:srgbClr val="A40000"/>
              </a:solidFill>
            </a:endParaRPr>
          </a:p>
          <a:p>
            <a:pPr marL="0" indent="0">
              <a:buNone/>
            </a:pPr>
            <a:endParaRPr lang="ru-RU" sz="1100" dirty="0">
              <a:solidFill>
                <a:srgbClr val="A40000"/>
              </a:solidFill>
            </a:endParaRPr>
          </a:p>
          <a:p>
            <a:pPr marL="0" indent="0">
              <a:buNone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Разработаны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следующие способы получения </a:t>
            </a:r>
            <a:r>
              <a:rPr lang="ru-RU" sz="2300" dirty="0" err="1">
                <a:solidFill>
                  <a:schemeClr val="accent1">
                    <a:lumMod val="50000"/>
                  </a:schemeClr>
                </a:solidFill>
              </a:rPr>
              <a:t>цибридов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sz="2300" dirty="0">
                <a:solidFill>
                  <a:srgbClr val="1B22B5"/>
                </a:solidFill>
              </a:rPr>
              <a:t>слияние изолированного протопласта с </a:t>
            </a:r>
            <a:r>
              <a:rPr lang="ru-RU" sz="2300" dirty="0" err="1">
                <a:solidFill>
                  <a:srgbClr val="1B22B5"/>
                </a:solidFill>
              </a:rPr>
              <a:t>цитопластом</a:t>
            </a:r>
            <a:r>
              <a:rPr lang="ru-RU" sz="2300" dirty="0">
                <a:solidFill>
                  <a:srgbClr val="1B22B5"/>
                </a:solidFill>
              </a:rPr>
              <a:t>;</a:t>
            </a:r>
          </a:p>
          <a:p>
            <a:r>
              <a:rPr lang="ru-RU" sz="2300" dirty="0"/>
              <a:t>слияние протопласта реципиента с протопластом, ядро которого инактивировано облучением и не способно к делению;</a:t>
            </a:r>
          </a:p>
          <a:p>
            <a:r>
              <a:rPr lang="ru-RU" sz="2300" dirty="0" err="1">
                <a:solidFill>
                  <a:srgbClr val="1B22B5"/>
                </a:solidFill>
              </a:rPr>
              <a:t>микроинъекция</a:t>
            </a:r>
            <a:r>
              <a:rPr lang="ru-RU" sz="2300" dirty="0">
                <a:solidFill>
                  <a:srgbClr val="1B22B5"/>
                </a:solidFill>
              </a:rPr>
              <a:t>;</a:t>
            </a:r>
          </a:p>
          <a:p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перенос с помощью </a:t>
            </a:r>
            <a:r>
              <a:rPr lang="ru-RU" sz="2300" dirty="0" err="1">
                <a:solidFill>
                  <a:schemeClr val="accent1">
                    <a:lumMod val="50000"/>
                  </a:schemeClr>
                </a:solidFill>
              </a:rPr>
              <a:t>липосом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sz="1100" dirty="0" smtClean="0"/>
          </a:p>
          <a:p>
            <a:pPr marL="0" indent="0">
              <a:buNone/>
            </a:pPr>
            <a:r>
              <a:rPr lang="ru-RU" sz="2300" b="1" dirty="0" smtClean="0">
                <a:solidFill>
                  <a:srgbClr val="A40000"/>
                </a:solidFill>
              </a:rPr>
              <a:t>Благодаря </a:t>
            </a:r>
            <a:r>
              <a:rPr lang="ru-RU" sz="2300" b="1" dirty="0" err="1">
                <a:solidFill>
                  <a:srgbClr val="A40000"/>
                </a:solidFill>
              </a:rPr>
              <a:t>цибридизации</a:t>
            </a:r>
            <a:r>
              <a:rPr lang="ru-RU" sz="2300" b="1" dirty="0">
                <a:solidFill>
                  <a:srgbClr val="A40000"/>
                </a:solidFill>
              </a:rPr>
              <a:t> был осуществлен перенос генов, несущих признаки устойчивости к гербицидам, а также цитоплазматической мужской стерильности</a:t>
            </a:r>
            <a:r>
              <a:rPr lang="ru-RU" sz="2300" b="1" dirty="0" smtClean="0">
                <a:solidFill>
                  <a:srgbClr val="A40000"/>
                </a:solidFill>
              </a:rPr>
              <a:t>.</a:t>
            </a:r>
            <a:endParaRPr lang="ru-RU" sz="2300" b="1" dirty="0">
              <a:solidFill>
                <a:srgbClr val="A4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5544616"/>
          </a:xfrm>
        </p:spPr>
        <p:txBody>
          <a:bodyPr>
            <a:normAutofit fontScale="92500"/>
          </a:bodyPr>
          <a:lstStyle/>
          <a:p>
            <a:r>
              <a:rPr lang="ru-RU" b="1" dirty="0" err="1"/>
              <a:t>Прогамная</a:t>
            </a:r>
            <a:r>
              <a:rPr lang="ru-RU" b="1" dirty="0"/>
              <a:t> несовместимость </a:t>
            </a:r>
            <a:r>
              <a:rPr lang="ru-RU" dirty="0"/>
              <a:t>– физиологическая несовместимость партнеров при отдаленном скрещивании, проявляющаяся на этапе до оплодотворения.</a:t>
            </a:r>
            <a:r>
              <a:rPr lang="ru-RU" i="1" dirty="0"/>
              <a:t> </a:t>
            </a:r>
            <a:r>
              <a:rPr lang="ru-RU" sz="2400" i="1" dirty="0">
                <a:solidFill>
                  <a:srgbClr val="1B22B5"/>
                </a:solidFill>
              </a:rPr>
              <a:t>Она может быть обусловлена физиологическими (несоответствие во времени созревания пыльцы отцовского растения или отсутствие секрета рыльца пестика материнского растения)</a:t>
            </a:r>
            <a:r>
              <a:rPr lang="ru-RU" sz="2400" dirty="0">
                <a:solidFill>
                  <a:srgbClr val="1B22B5"/>
                </a:solidFill>
              </a:rPr>
              <a:t>, а также </a:t>
            </a:r>
            <a:r>
              <a:rPr lang="ru-RU" sz="2400" i="1" dirty="0">
                <a:solidFill>
                  <a:srgbClr val="1B22B5"/>
                </a:solidFill>
              </a:rPr>
              <a:t>морфологическими причинами (различие партнеров по длине столбика пестика и пыльцевой трубки; блокирование роста трубки на разных этапах ее пути от рыльца пестика до </a:t>
            </a:r>
            <a:r>
              <a:rPr lang="ru-RU" sz="2400" i="1" dirty="0" err="1" smtClean="0">
                <a:solidFill>
                  <a:srgbClr val="1B22B5"/>
                </a:solidFill>
              </a:rPr>
              <a:t>микропиле</a:t>
            </a:r>
            <a:r>
              <a:rPr lang="ru-RU" sz="2400" i="1" dirty="0">
                <a:solidFill>
                  <a:srgbClr val="1B22B5"/>
                </a:solidFill>
              </a:rPr>
              <a:t> семяпочки </a:t>
            </a:r>
            <a:r>
              <a:rPr lang="ru-RU" sz="2400" i="1" dirty="0" smtClean="0">
                <a:solidFill>
                  <a:srgbClr val="1B22B5"/>
                </a:solidFill>
              </a:rPr>
              <a:t>(</a:t>
            </a:r>
            <a:r>
              <a:rPr lang="ru-RU" sz="2400" i="1" dirty="0">
                <a:solidFill>
                  <a:srgbClr val="1B22B5"/>
                </a:solidFill>
              </a:rPr>
              <a:t>узкий канал в покровах семязачатка (семяпочки), через </a:t>
            </a:r>
            <a:r>
              <a:rPr lang="ru-RU" sz="2400" i="1" dirty="0" smtClean="0">
                <a:solidFill>
                  <a:srgbClr val="1B22B5"/>
                </a:solidFill>
              </a:rPr>
              <a:t>который </a:t>
            </a:r>
            <a:r>
              <a:rPr lang="ru-RU" sz="2400" i="1" dirty="0">
                <a:solidFill>
                  <a:srgbClr val="1B22B5"/>
                </a:solidFill>
              </a:rPr>
              <a:t>проникает пыльцевая </a:t>
            </a:r>
            <a:r>
              <a:rPr lang="ru-RU" sz="2400" i="1" dirty="0" smtClean="0">
                <a:solidFill>
                  <a:srgbClr val="1B22B5"/>
                </a:solidFill>
              </a:rPr>
              <a:t>трубка (пыльцевход)) вследствие </a:t>
            </a:r>
            <a:r>
              <a:rPr lang="ru-RU" sz="2400" i="1" dirty="0">
                <a:solidFill>
                  <a:srgbClr val="1B22B5"/>
                </a:solidFill>
              </a:rPr>
              <a:t>тканевой несовместимости партнеров).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5661248"/>
            <a:ext cx="7236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</a:t>
            </a:r>
            <a:r>
              <a:rPr lang="ru-RU" sz="2400" b="1" dirty="0" smtClean="0">
                <a:solidFill>
                  <a:srgbClr val="C00000"/>
                </a:solidFill>
              </a:rPr>
              <a:t>пособ </a:t>
            </a:r>
            <a:r>
              <a:rPr lang="ru-RU" sz="2400" b="1" dirty="0">
                <a:solidFill>
                  <a:srgbClr val="C00000"/>
                </a:solidFill>
              </a:rPr>
              <a:t>преодоления </a:t>
            </a:r>
            <a:r>
              <a:rPr lang="ru-RU" sz="2400" b="1" dirty="0" err="1">
                <a:solidFill>
                  <a:srgbClr val="C00000"/>
                </a:solidFill>
              </a:rPr>
              <a:t>прогамной</a:t>
            </a:r>
            <a:r>
              <a:rPr lang="ru-RU" sz="2400" b="1" dirty="0">
                <a:solidFill>
                  <a:srgbClr val="C00000"/>
                </a:solidFill>
              </a:rPr>
              <a:t> несовместимости – оплодотворение </a:t>
            </a:r>
            <a:r>
              <a:rPr lang="ru-RU" sz="2400" b="1" dirty="0" err="1">
                <a:solidFill>
                  <a:srgbClr val="C00000"/>
                </a:solidFill>
              </a:rPr>
              <a:t>in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vitro</a:t>
            </a:r>
            <a:r>
              <a:rPr lang="ru-RU" sz="2400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30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5544616"/>
          </a:xfrm>
        </p:spPr>
        <p:txBody>
          <a:bodyPr>
            <a:normAutofit/>
          </a:bodyPr>
          <a:lstStyle/>
          <a:p>
            <a:r>
              <a:rPr lang="ru-RU" b="1" u="sng" dirty="0" err="1"/>
              <a:t>Постгамная</a:t>
            </a:r>
            <a:r>
              <a:rPr lang="ru-RU" b="1" u="sng" dirty="0"/>
              <a:t> несовместимость </a:t>
            </a:r>
            <a:r>
              <a:rPr lang="ru-RU" dirty="0"/>
              <a:t>– несовместимость </a:t>
            </a:r>
            <a:r>
              <a:rPr lang="ru-RU" dirty="0" err="1"/>
              <a:t>таксономически</a:t>
            </a:r>
            <a:r>
              <a:rPr lang="ru-RU" dirty="0"/>
              <a:t> отдаленных партнеров, которая наблюдается после оплодотворения, и приводит к образованию щуплых невсхожих семян. </a:t>
            </a:r>
            <a:r>
              <a:rPr lang="ru-RU" sz="2400" i="1" dirty="0">
                <a:solidFill>
                  <a:srgbClr val="1B22B5"/>
                </a:solidFill>
              </a:rPr>
              <a:t>Физиологические причины </a:t>
            </a:r>
            <a:r>
              <a:rPr lang="ru-RU" sz="2400" i="1" dirty="0" err="1">
                <a:solidFill>
                  <a:srgbClr val="1B22B5"/>
                </a:solidFill>
              </a:rPr>
              <a:t>постгамной</a:t>
            </a:r>
            <a:r>
              <a:rPr lang="ru-RU" sz="2400" i="1" dirty="0">
                <a:solidFill>
                  <a:srgbClr val="1B22B5"/>
                </a:solidFill>
              </a:rPr>
              <a:t> несовместимости заключаются в несоответствии темпов развития зародыша и эндосперма либо непригодности (токсичности) метаболитов тканей материнского растения для питания зародыша.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517232"/>
            <a:ext cx="7379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Способ их преодоления – культивирование незрелых гибридных зародышей на питательной среде.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11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B22B5"/>
                </a:solidFill>
              </a:rPr>
              <a:t>2. Оплодотворение </a:t>
            </a:r>
            <a:r>
              <a:rPr lang="en-US" dirty="0">
                <a:solidFill>
                  <a:srgbClr val="1B22B5"/>
                </a:solidFill>
              </a:rPr>
              <a:t>in vitro</a:t>
            </a:r>
            <a:r>
              <a:rPr lang="ru-RU" dirty="0">
                <a:solidFill>
                  <a:srgbClr val="1B22B5"/>
                </a:solidFill>
              </a:rPr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b="1" dirty="0">
                <a:solidFill>
                  <a:srgbClr val="C00000"/>
                </a:solidFill>
              </a:rPr>
              <a:t>Оплодотворение  </a:t>
            </a:r>
            <a:r>
              <a:rPr lang="ru-RU" sz="2100" b="1" i="1" dirty="0" err="1">
                <a:solidFill>
                  <a:srgbClr val="C00000"/>
                </a:solidFill>
              </a:rPr>
              <a:t>in</a:t>
            </a:r>
            <a:r>
              <a:rPr lang="ru-RU" sz="2100" b="1" i="1" dirty="0">
                <a:solidFill>
                  <a:srgbClr val="C00000"/>
                </a:solidFill>
              </a:rPr>
              <a:t> </a:t>
            </a:r>
            <a:r>
              <a:rPr lang="ru-RU" sz="2100" b="1" i="1" dirty="0" err="1">
                <a:solidFill>
                  <a:srgbClr val="C00000"/>
                </a:solidFill>
              </a:rPr>
              <a:t>vitro</a:t>
            </a:r>
            <a:r>
              <a:rPr lang="ru-RU" sz="2100" b="1" dirty="0">
                <a:solidFill>
                  <a:srgbClr val="C00000"/>
                </a:solidFill>
              </a:rPr>
              <a:t> (преодоление </a:t>
            </a:r>
            <a:r>
              <a:rPr lang="ru-RU" sz="2100" b="1" dirty="0" err="1">
                <a:solidFill>
                  <a:srgbClr val="C00000"/>
                </a:solidFill>
              </a:rPr>
              <a:t>прогамной</a:t>
            </a:r>
            <a:r>
              <a:rPr lang="ru-RU" sz="2100" b="1" dirty="0">
                <a:solidFill>
                  <a:srgbClr val="C00000"/>
                </a:solidFill>
              </a:rPr>
              <a:t> несовместимости)</a:t>
            </a:r>
            <a:r>
              <a:rPr lang="ru-RU" sz="2100" dirty="0">
                <a:solidFill>
                  <a:srgbClr val="1B22B5"/>
                </a:solidFill>
              </a:rPr>
              <a:t> проводится в том случае, когда невозможно осуществить оплодотворение между выбранными парами в естественных условиях. Это вызвано несколькими причинами: </a:t>
            </a:r>
            <a:endParaRPr lang="ru-RU" sz="2100" dirty="0" smtClean="0">
              <a:solidFill>
                <a:srgbClr val="1B22B5"/>
              </a:solidFill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rgbClr val="1B22B5"/>
                </a:solidFill>
              </a:rPr>
              <a:t>1</a:t>
            </a:r>
            <a:r>
              <a:rPr lang="ru-RU" sz="2100" dirty="0">
                <a:solidFill>
                  <a:srgbClr val="1B22B5"/>
                </a:solidFill>
              </a:rPr>
              <a:t>) физиологические (несоответствие во времени созревания пыльцы и т. д.); </a:t>
            </a:r>
            <a:endParaRPr lang="ru-RU" sz="2100" dirty="0" smtClean="0">
              <a:solidFill>
                <a:srgbClr val="1B22B5"/>
              </a:solidFill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rgbClr val="1B22B5"/>
                </a:solidFill>
              </a:rPr>
              <a:t>2</a:t>
            </a:r>
            <a:r>
              <a:rPr lang="ru-RU" sz="2100" dirty="0">
                <a:solidFill>
                  <a:srgbClr val="1B22B5"/>
                </a:solidFill>
              </a:rPr>
              <a:t>) морфологические (короткая пыльцевая трубка или блокирование роста ее на раз­ных этапах развития и т. д.).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1B22B5"/>
                </a:solidFill>
              </a:rPr>
              <a:t>Оплодотворение </a:t>
            </a:r>
            <a:r>
              <a:rPr lang="ru-RU" sz="2100" i="1" dirty="0" err="1">
                <a:solidFill>
                  <a:srgbClr val="1B22B5"/>
                </a:solidFill>
              </a:rPr>
              <a:t>in</a:t>
            </a:r>
            <a:r>
              <a:rPr lang="ru-RU" sz="2100" i="1" dirty="0">
                <a:solidFill>
                  <a:srgbClr val="1B22B5"/>
                </a:solidFill>
              </a:rPr>
              <a:t> </a:t>
            </a:r>
            <a:r>
              <a:rPr lang="ru-RU" sz="2100" i="1" dirty="0" err="1">
                <a:solidFill>
                  <a:srgbClr val="1B22B5"/>
                </a:solidFill>
              </a:rPr>
              <a:t>vitro</a:t>
            </a:r>
            <a:r>
              <a:rPr lang="ru-RU" sz="2100" dirty="0">
                <a:solidFill>
                  <a:srgbClr val="1B22B5"/>
                </a:solidFill>
              </a:rPr>
              <a:t> можно осуществить двумя способами: </a:t>
            </a:r>
            <a:endParaRPr lang="ru-RU" sz="2100" dirty="0" smtClean="0">
              <a:solidFill>
                <a:srgbClr val="1B22B5"/>
              </a:solidFill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rgbClr val="1B22B5"/>
                </a:solidFill>
              </a:rPr>
              <a:t>а</a:t>
            </a:r>
            <a:r>
              <a:rPr lang="ru-RU" sz="2100" dirty="0">
                <a:solidFill>
                  <a:srgbClr val="1B22B5"/>
                </a:solidFill>
              </a:rPr>
              <a:t>) культивирование на искусственной </a:t>
            </a:r>
            <a:r>
              <a:rPr lang="ru-RU" sz="2100" dirty="0" err="1">
                <a:solidFill>
                  <a:srgbClr val="1B22B5"/>
                </a:solidFill>
              </a:rPr>
              <a:t>агаризованной</a:t>
            </a:r>
            <a:r>
              <a:rPr lang="ru-RU" sz="2100" dirty="0">
                <a:solidFill>
                  <a:srgbClr val="1B22B5"/>
                </a:solidFill>
              </a:rPr>
              <a:t> питательной среде завязи с нанесенной на нее готовой пыльцой; </a:t>
            </a:r>
            <a:endParaRPr lang="ru-RU" sz="2100" dirty="0" smtClean="0">
              <a:solidFill>
                <a:srgbClr val="1B22B5"/>
              </a:solidFill>
            </a:endParaRPr>
          </a:p>
          <a:p>
            <a:r>
              <a:rPr lang="ru-RU" sz="2100" i="1" dirty="0"/>
              <a:t>В </a:t>
            </a:r>
            <a:r>
              <a:rPr lang="ru-RU" sz="2100" i="1" dirty="0" smtClean="0"/>
              <a:t>этом </a:t>
            </a:r>
            <a:r>
              <a:rPr lang="ru-RU" sz="2100" i="1" dirty="0"/>
              <a:t>случае столбик пестика срезается, завязь помещается на питательную среду, и на нее наносят готовую пыльцу. </a:t>
            </a:r>
            <a:endParaRPr lang="ru-RU" sz="2100" dirty="0"/>
          </a:p>
          <a:p>
            <a:pPr marL="0" indent="0">
              <a:buNone/>
            </a:pPr>
            <a:endParaRPr lang="ru-RU" sz="2100" dirty="0" smtClean="0">
              <a:solidFill>
                <a:srgbClr val="1B22B5"/>
              </a:solidFill>
            </a:endParaRPr>
          </a:p>
          <a:p>
            <a:pPr marL="0" indent="0">
              <a:buNone/>
            </a:pPr>
            <a:endParaRPr lang="ru-RU" sz="2100" dirty="0">
              <a:solidFill>
                <a:srgbClr val="1B22B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9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856984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1B22B5"/>
                </a:solidFill>
              </a:rPr>
              <a:t>б</a:t>
            </a:r>
            <a:r>
              <a:rPr lang="ru-RU" sz="2000" dirty="0">
                <a:solidFill>
                  <a:srgbClr val="1B22B5"/>
                </a:solidFill>
              </a:rPr>
              <a:t>) </a:t>
            </a:r>
            <a:r>
              <a:rPr lang="ru-RU" sz="2400" dirty="0">
                <a:solidFill>
                  <a:srgbClr val="1B22B5"/>
                </a:solidFill>
              </a:rPr>
              <a:t>завязь вскрывается и на питатель­ную среду переносятся кусочки плаценты с семяпочками, вблизи которых или непосредственно на ткани плаценты культивируется готовая пыльца. </a:t>
            </a:r>
          </a:p>
          <a:p>
            <a:r>
              <a:rPr lang="ru-RU" sz="2000" i="1" dirty="0" smtClean="0"/>
              <a:t>Данный вариант предполагает </a:t>
            </a:r>
            <a:r>
              <a:rPr lang="ru-RU" sz="2000" i="1" dirty="0" err="1"/>
              <a:t>вскрывание</a:t>
            </a:r>
            <a:r>
              <a:rPr lang="ru-RU" sz="2000" i="1" dirty="0"/>
              <a:t> завязи и перенос на питательную среду кусочков плаценты с семяпочками, вблизи которых или непосредственно на их поверхности культивируется готовая пыльца. Визуально определить прошло ли оплодотворение </a:t>
            </a:r>
            <a:r>
              <a:rPr lang="ru-RU" sz="2000" i="1" dirty="0" err="1"/>
              <a:t>in</a:t>
            </a:r>
            <a:r>
              <a:rPr lang="ru-RU" sz="2000" i="1" dirty="0"/>
              <a:t> </a:t>
            </a:r>
            <a:r>
              <a:rPr lang="ru-RU" sz="2000" i="1" dirty="0" err="1"/>
              <a:t>vitro</a:t>
            </a:r>
            <a:r>
              <a:rPr lang="ru-RU" sz="2000" i="1" dirty="0"/>
              <a:t> можно по быстрому увеличению размеров семяпочек. Сформировавшийся зародыш, как правило, не переходит в состояние покоя, а сразу прорастает и дает начало гибридному поколению. Опыление </a:t>
            </a:r>
            <a:r>
              <a:rPr lang="ru-RU" sz="2000" i="1" dirty="0" err="1"/>
              <a:t>in</a:t>
            </a:r>
            <a:r>
              <a:rPr lang="ru-RU" sz="2000" i="1" dirty="0"/>
              <a:t> </a:t>
            </a:r>
            <a:r>
              <a:rPr lang="ru-RU" sz="2000" i="1" dirty="0" err="1"/>
              <a:t>vitro</a:t>
            </a:r>
            <a:r>
              <a:rPr lang="ru-RU" sz="2000" i="1" dirty="0"/>
              <a:t> хорошо удается для растений семейства маковых, гвоздичных, пасленовых (табак, петуния), у которых в завязях имеются многочисленные </a:t>
            </a:r>
            <a:r>
              <a:rPr lang="ru-RU" sz="2000" i="1" dirty="0" smtClean="0"/>
              <a:t>семяпочки</a:t>
            </a:r>
            <a:r>
              <a:rPr lang="ru-RU" sz="2000" i="1" dirty="0"/>
              <a:t>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506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36912"/>
            <a:ext cx="8568952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err="1" smtClean="0">
                <a:solidFill>
                  <a:srgbClr val="1B22B5"/>
                </a:solidFill>
              </a:rPr>
              <a:t>Постгамная</a:t>
            </a:r>
            <a:r>
              <a:rPr lang="ru-RU" sz="2400" b="1" dirty="0" smtClean="0">
                <a:solidFill>
                  <a:srgbClr val="1B22B5"/>
                </a:solidFill>
              </a:rPr>
              <a:t> </a:t>
            </a:r>
            <a:r>
              <a:rPr lang="ru-RU" sz="2400" b="1" dirty="0">
                <a:solidFill>
                  <a:srgbClr val="1B22B5"/>
                </a:solidFill>
              </a:rPr>
              <a:t>несовместимость </a:t>
            </a:r>
            <a:r>
              <a:rPr lang="ru-RU" sz="2400" dirty="0">
                <a:solidFill>
                  <a:srgbClr val="1B22B5"/>
                </a:solidFill>
              </a:rPr>
              <a:t>при отдаленной гибридизации возникает после оплодотворения. </a:t>
            </a:r>
            <a:endParaRPr lang="ru-RU" sz="2400" dirty="0" smtClean="0">
              <a:solidFill>
                <a:srgbClr val="1B22B5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1B22B5"/>
                </a:solidFill>
              </a:rPr>
              <a:t>Часто </a:t>
            </a:r>
            <a:r>
              <a:rPr lang="ru-RU" sz="2400" dirty="0">
                <a:solidFill>
                  <a:srgbClr val="1B22B5"/>
                </a:solidFill>
              </a:rPr>
              <a:t>при этом образуются щуплые невсхожие семена. Причиной может быть расхождение во времени развития зародыша и эндосперма. Из-за слабого развития эндосперма зародыш бывает неспособен к нормальному прорастанию. В таких случаях из зрелой щуплой зерновки изолируют зародыш и выращивают его в питательной среде.</a:t>
            </a:r>
          </a:p>
          <a:p>
            <a:pPr marL="0" indent="0">
              <a:buNone/>
            </a:pPr>
            <a:endParaRPr lang="ru-RU" sz="2400" dirty="0">
              <a:solidFill>
                <a:srgbClr val="1B22B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3. Культура </a:t>
            </a:r>
            <a:r>
              <a:rPr lang="ru-RU" sz="3600" b="1" dirty="0">
                <a:solidFill>
                  <a:srgbClr val="C00000"/>
                </a:solidFill>
              </a:rPr>
              <a:t>изолированных семяпочек и </a:t>
            </a:r>
            <a:r>
              <a:rPr lang="ru-RU" sz="3600" b="1" dirty="0" smtClean="0">
                <a:solidFill>
                  <a:srgbClr val="C00000"/>
                </a:solidFill>
              </a:rPr>
              <a:t>зародышей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84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2684</Words>
  <Application>Microsoft Office PowerPoint</Application>
  <PresentationFormat>Экран (4:3)</PresentationFormat>
  <Paragraphs>207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Лекция 9. Применение методов  in vitro в селекции растений</vt:lpstr>
      <vt:lpstr>1. Использование методов in vitro для размножения гибридов с низкой жизнеспособностью</vt:lpstr>
      <vt:lpstr>Презентация PowerPoint</vt:lpstr>
      <vt:lpstr>Презентация PowerPoint</vt:lpstr>
      <vt:lpstr>Презентация PowerPoint</vt:lpstr>
      <vt:lpstr>Презентация PowerPoint</vt:lpstr>
      <vt:lpstr>2. Оплодотворение in vitro. </vt:lpstr>
      <vt:lpstr>Презентация PowerPoint</vt:lpstr>
      <vt:lpstr>3. Культура изолированных семяпочек и зародышей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Получение сомаклональных вариантов</vt:lpstr>
      <vt:lpstr>Презентация PowerPoint</vt:lpstr>
      <vt:lpstr>Презентация PowerPoint</vt:lpstr>
      <vt:lpstr>4. Андрогенез, гиногенез и партеногенез</vt:lpstr>
      <vt:lpstr>Презентация PowerPoint</vt:lpstr>
      <vt:lpstr>Презентация PowerPoint</vt:lpstr>
      <vt:lpstr>В соответствии с этим различают два пути регенерации гаплоидов in vitro – прямой и непрямой.</vt:lpstr>
      <vt:lpstr>Презентация PowerPoint</vt:lpstr>
      <vt:lpstr>Презентация PowerPoint</vt:lpstr>
      <vt:lpstr>Презентация PowerPoint</vt:lpstr>
      <vt:lpstr>Процесс получения гаплоидов методом культуры пыльников </vt:lpstr>
      <vt:lpstr>Презентация PowerPoint</vt:lpstr>
      <vt:lpstr>Презентация PowerPoint</vt:lpstr>
      <vt:lpstr>Недостатки метода культуры пыльников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Партеногенез </vt:lpstr>
      <vt:lpstr>Презентация PowerPoint</vt:lpstr>
      <vt:lpstr>5. Культура изолированных клеток и тканей в селекции</vt:lpstr>
      <vt:lpstr>Клеточная селекция in vitro</vt:lpstr>
      <vt:lpstr>Презентация PowerPoint</vt:lpstr>
      <vt:lpstr>Презентация PowerPoint</vt:lpstr>
      <vt:lpstr>Презентация PowerPoint</vt:lpstr>
      <vt:lpstr>Соматическая гибридизация - это метод получения гибридных растений в результате слияния протопластов, изолированных из соматических клеток родительских форм.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6. Применение методов in vitro в селекции растений</dc:title>
  <cp:lastModifiedBy>Люба</cp:lastModifiedBy>
  <cp:revision>47</cp:revision>
  <cp:lastPrinted>2015-11-16T13:41:39Z</cp:lastPrinted>
  <dcterms:modified xsi:type="dcterms:W3CDTF">2021-10-27T11:10:12Z</dcterms:modified>
</cp:coreProperties>
</file>